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8" r:id="rId2"/>
  </p:sldMasterIdLst>
  <p:notesMasterIdLst>
    <p:notesMasterId r:id="rId21"/>
  </p:notesMasterIdLst>
  <p:sldIdLst>
    <p:sldId id="256" r:id="rId3"/>
    <p:sldId id="279" r:id="rId4"/>
    <p:sldId id="280" r:id="rId5"/>
    <p:sldId id="281" r:id="rId6"/>
    <p:sldId id="285" r:id="rId7"/>
    <p:sldId id="282" r:id="rId8"/>
    <p:sldId id="283" r:id="rId9"/>
    <p:sldId id="286" r:id="rId10"/>
    <p:sldId id="302" r:id="rId11"/>
    <p:sldId id="288" r:id="rId12"/>
    <p:sldId id="298" r:id="rId13"/>
    <p:sldId id="289" r:id="rId14"/>
    <p:sldId id="291" r:id="rId15"/>
    <p:sldId id="299" r:id="rId16"/>
    <p:sldId id="303" r:id="rId17"/>
    <p:sldId id="296" r:id="rId18"/>
    <p:sldId id="293" r:id="rId19"/>
    <p:sldId id="294" r:id="rId20"/>
  </p:sldIdLst>
  <p:sldSz cx="9144000" cy="6858000" type="letter"/>
  <p:notesSz cx="7559675" cy="10691813"/>
  <p:defaultTextStyle>
    <a:defPPr>
      <a:defRPr lang="en-US"/>
    </a:defPPr>
    <a:lvl1pPr algn="l" defTabSz="41472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Arial" charset="0"/>
      </a:defRPr>
    </a:lvl1pPr>
    <a:lvl2pPr marL="673930" indent="-259204" algn="l" defTabSz="41472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Arial" charset="0"/>
      </a:defRPr>
    </a:lvl2pPr>
    <a:lvl3pPr marL="1036815" indent="-207363" algn="l" defTabSz="41472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Arial" charset="0"/>
      </a:defRPr>
    </a:lvl3pPr>
    <a:lvl4pPr marL="1451541" indent="-207363" algn="l" defTabSz="41472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Arial" charset="0"/>
      </a:defRPr>
    </a:lvl4pPr>
    <a:lvl5pPr marL="1866268" indent="-207363" algn="l" defTabSz="41472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Arial" charset="0"/>
      </a:defRPr>
    </a:lvl5pPr>
    <a:lvl6pPr marL="2073631" algn="l" defTabSz="829452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Arial" charset="0"/>
      </a:defRPr>
    </a:lvl6pPr>
    <a:lvl7pPr marL="2488357" algn="l" defTabSz="829452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Arial" charset="0"/>
      </a:defRPr>
    </a:lvl7pPr>
    <a:lvl8pPr marL="2903083" algn="l" defTabSz="829452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Arial" charset="0"/>
      </a:defRPr>
    </a:lvl8pPr>
    <a:lvl9pPr marL="3317809" algn="l" defTabSz="829452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DBB63"/>
    <a:srgbClr val="E7DD3B"/>
    <a:srgbClr val="004C84"/>
    <a:srgbClr val="00457C"/>
    <a:srgbClr val="66B63D"/>
    <a:srgbClr val="8CFA5E"/>
    <a:srgbClr val="A5D8F9"/>
    <a:srgbClr val="BDE6FF"/>
    <a:srgbClr val="64D01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8" autoAdjust="0"/>
    <p:restoredTop sz="77273" autoAdjust="0"/>
  </p:normalViewPr>
  <p:slideViewPr>
    <p:cSldViewPr>
      <p:cViewPr varScale="1">
        <p:scale>
          <a:sx n="57" d="100"/>
          <a:sy n="57" d="100"/>
        </p:scale>
        <p:origin x="-17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-105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-105" charset="0"/>
                <a:ea typeface="+mn-ea"/>
                <a:cs typeface="Arial Unicode MS" pitchFamily="-105" charset="0"/>
              </a:defRPr>
            </a:lvl1pPr>
          </a:lstStyle>
          <a:p>
            <a:pPr>
              <a:defRPr/>
            </a:pPr>
            <a:fld id="{E31D6C3C-8920-4E58-8F6C-E0B42EF77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0756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1472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673930" indent="-259204" algn="l" defTabSz="41472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036815" indent="-207363" algn="l" defTabSz="41472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451541" indent="-207363" algn="l" defTabSz="41472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1866268" indent="-207363" algn="l" defTabSz="41472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073631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1" fontAlgn="auto" latinLnBrk="0" hangingPunct="1"/>
            <a:r>
              <a:rPr lang="en-US" sz="1100" b="0" i="0" kern="1200" baseline="0" dirty="0" smtClean="0">
                <a:solidFill>
                  <a:srgbClr val="000000"/>
                </a:solidFill>
                <a:latin typeface="Times New Roman" pitchFamily="16" charset="0"/>
                <a:ea typeface="ＭＳ Ｐゴシック" charset="-128"/>
                <a:cs typeface="ＭＳ Ｐゴシック" charset="-128"/>
              </a:rPr>
              <a:t>30 year anniversary</a:t>
            </a:r>
          </a:p>
          <a:p>
            <a:pPr rtl="0" eaLnBrk="1" fontAlgn="auto" latinLnBrk="0" hangingPunct="1"/>
            <a:r>
              <a:rPr lang="en-US" sz="1100" b="0" i="0" kern="1200" baseline="0" dirty="0" smtClean="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rPr>
              <a:t>Woman owned small business</a:t>
            </a:r>
          </a:p>
          <a:p>
            <a:pPr rtl="0" eaLnBrk="1" fontAlgn="auto" latinLnBrk="0" hangingPunct="1"/>
            <a:r>
              <a:rPr lang="en-US" sz="1100" b="0" i="0" kern="1200" baseline="0" dirty="0" smtClean="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rPr>
              <a:t>Offices in Cambridge/Seattle</a:t>
            </a:r>
          </a:p>
          <a:p>
            <a:pPr rtl="0" eaLnBrk="1" fontAlgn="auto" latinLnBrk="0" hangingPunct="1"/>
            <a:endParaRPr lang="en-US" dirty="0" smtClean="0"/>
          </a:p>
          <a:p>
            <a:pPr rtl="0" fontAlgn="auto"/>
            <a:endParaRPr lang="en-US" sz="1100" kern="1200" dirty="0" smtClean="0">
              <a:solidFill>
                <a:srgbClr val="000000"/>
              </a:solidFill>
              <a:latin typeface="Times New Roman" pitchFamily="16" charset="0"/>
              <a:ea typeface="ＭＳ Ｐゴシック" charset="-128"/>
              <a:cs typeface="ＭＳ Ｐゴシック" charset="-128"/>
            </a:endParaRPr>
          </a:p>
          <a:p>
            <a:pPr marL="0" marR="0" indent="0" algn="l" defTabSz="414726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US" dirty="0" smtClean="0"/>
          </a:p>
          <a:p>
            <a:pPr rtl="0" eaLnBrk="1" fontAlgn="auto" latinLnBrk="0" hangingPunct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31D6C3C-8920-4E58-8F6C-E0B42EF778A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758227-0099-4B8C-A331-76DF283A9344}" type="slidenum">
              <a:rPr lang="en-US"/>
              <a:pPr/>
              <a:t>4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00100"/>
            <a:ext cx="5345113" cy="4010025"/>
          </a:xfrm>
          <a:ln w="12700" cap="flat">
            <a:solidFill>
              <a:schemeClr val="tx1"/>
            </a:solidFill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7957" y="5076756"/>
            <a:ext cx="5543762" cy="4815028"/>
          </a:xfrm>
          <a:ln/>
        </p:spPr>
        <p:txBody>
          <a:bodyPr lIns="105357" tIns="52680" rIns="105357" bIns="52680"/>
          <a:lstStyle/>
          <a:p>
            <a:r>
              <a:rPr lang="en-US" dirty="0" smtClean="0"/>
              <a:t>Definition:</a:t>
            </a:r>
            <a:r>
              <a:rPr lang="en-US" baseline="0" dirty="0" smtClean="0"/>
              <a:t> </a:t>
            </a:r>
            <a:r>
              <a:rPr lang="en-US" dirty="0" smtClean="0"/>
              <a:t>The study of the negative effects of chemical and physical agents on living organisms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7E3696-2D43-46EE-9AE4-622C2285463A}" type="slidenum">
              <a:rPr lang="en-US"/>
              <a:pPr/>
              <a:t>5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276A0-54CF-4307-AEE5-7E48F70FFC55}" type="slidenum">
              <a:rPr lang="en-US"/>
              <a:pPr/>
              <a:t>6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order for there to be a risk, there must be exposure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3293B6-578D-4B48-8A25-3F6761AA451F}" type="slidenum">
              <a:rPr lang="en-US"/>
              <a:pPr/>
              <a:t>7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talked a bit about exposure pathways,</a:t>
            </a:r>
            <a:r>
              <a:rPr lang="en-US" baseline="0" dirty="0" smtClean="0"/>
              <a:t> but route of exposure is also important</a:t>
            </a:r>
          </a:p>
          <a:p>
            <a:r>
              <a:rPr lang="en-US" baseline="0" dirty="0" smtClean="0"/>
              <a:t>Sometimes pathways and routes are linked, but sometimes not (inhaling in shower, ingesting in drinking water)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SBR</a:t>
            </a:r>
            <a:r>
              <a:rPr lang="en-US" dirty="0" smtClean="0"/>
              <a:t>: 51 of 55 (93%)</a:t>
            </a:r>
            <a:r>
              <a:rPr lang="en-US" baseline="0" dirty="0" smtClean="0"/>
              <a:t> below screening levels</a:t>
            </a:r>
          </a:p>
          <a:p>
            <a:r>
              <a:rPr lang="en-US" baseline="0" dirty="0" err="1" smtClean="0"/>
              <a:t>GeoTurf</a:t>
            </a:r>
            <a:r>
              <a:rPr lang="en-US" baseline="0" dirty="0" smtClean="0"/>
              <a:t>: 16 of 17 (94%) below screening levels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31D6C3C-8920-4E58-8F6C-E0B42EF778A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None are above screening levels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31D6C3C-8920-4E58-8F6C-E0B42EF778A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914400" y="1181020"/>
            <a:ext cx="7315200" cy="1333580"/>
          </a:xfrm>
          <a:prstGeom prst="rect">
            <a:avLst/>
          </a:prstGeom>
        </p:spPr>
        <p:txBody>
          <a:bodyPr lIns="82945" tIns="41473" rIns="82945" bIns="41473" anchor="b" anchorCtr="0">
            <a:normAutofit/>
          </a:bodyPr>
          <a:lstStyle>
            <a:lvl1pPr algn="ctr">
              <a:defRPr sz="40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914400" y="2971800"/>
            <a:ext cx="5486400" cy="1382545"/>
          </a:xfrm>
          <a:prstGeom prst="rect">
            <a:avLst/>
          </a:prstGeom>
        </p:spPr>
        <p:txBody>
          <a:bodyPr lIns="82945" tIns="41473" rIns="82945" bIns="41473">
            <a:normAutofit/>
          </a:bodyPr>
          <a:lstStyle>
            <a:lvl1pPr marL="0" indent="0" algn="l">
              <a:spcBef>
                <a:spcPts val="50"/>
              </a:spcBef>
              <a:buNone/>
              <a:defRPr sz="2800">
                <a:solidFill>
                  <a:srgbClr val="00BFB3"/>
                </a:solidFill>
                <a:latin typeface="Calibri" pitchFamily="34" charset="0"/>
                <a:cs typeface="Calibri" pitchFamily="34" charset="0"/>
              </a:defRPr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-horizontal-colored-(dark-text)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05670" y="6435831"/>
            <a:ext cx="1090729" cy="32853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76200" y="0"/>
            <a:ext cx="9296400" cy="152400"/>
          </a:xfrm>
          <a:prstGeom prst="rect">
            <a:avLst/>
          </a:prstGeom>
          <a:solidFill>
            <a:srgbClr val="B2B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914400" y="2971800"/>
            <a:ext cx="7315200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9"/>
          <p:cNvSpPr>
            <a:spLocks noGrp="1"/>
          </p:cNvSpPr>
          <p:nvPr>
            <p:ph sz="quarter" idx="10"/>
          </p:nvPr>
        </p:nvSpPr>
        <p:spPr>
          <a:xfrm>
            <a:off x="914400" y="4419600"/>
            <a:ext cx="7315200" cy="838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914400" y="5257800"/>
            <a:ext cx="7315200" cy="1143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>
                <a:solidFill>
                  <a:srgbClr val="70737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Captions or Figure Note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prstGeom prst="rect">
            <a:avLst/>
          </a:prstGeom>
        </p:spPr>
        <p:txBody>
          <a:bodyPr/>
          <a:lstStyle>
            <a:lvl1pPr algn="l">
              <a:defRPr sz="33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114800" y="5791200"/>
            <a:ext cx="4572000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457200" y="5791200"/>
            <a:ext cx="3200400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114800" y="1600200"/>
            <a:ext cx="457200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4114800" y="2133600"/>
            <a:ext cx="4572000" cy="3581400"/>
          </a:xfrm>
          <a:prstGeom prst="rect">
            <a:avLst/>
          </a:prstGeom>
        </p:spPr>
        <p:txBody>
          <a:bodyPr lIns="82945" tIns="41473" rIns="82945" bIns="41473"/>
          <a:lstStyle>
            <a:lvl1pPr marL="0" indent="0">
              <a:buSzPct val="60000"/>
              <a:buFontTx/>
              <a:buNone/>
              <a:defRPr sz="3000">
                <a:latin typeface="Calibri" pitchFamily="34" charset="0"/>
                <a:cs typeface="Calibri" pitchFamily="34" charset="0"/>
              </a:defRPr>
            </a:lvl1pPr>
            <a:lvl2pPr marL="0" indent="0">
              <a:buClrTx/>
              <a:buSzPct val="90000"/>
              <a:buFontTx/>
              <a:buNone/>
              <a:defRPr sz="2800">
                <a:latin typeface="Calibri" pitchFamily="34" charset="0"/>
                <a:cs typeface="Calibri" pitchFamily="34" charset="0"/>
              </a:defRPr>
            </a:lvl2pPr>
            <a:lvl3pPr marL="0" indent="0">
              <a:buSzPct val="80000"/>
              <a:buFontTx/>
              <a:buNone/>
              <a:defRPr sz="2400">
                <a:latin typeface="Calibri" pitchFamily="34" charset="0"/>
                <a:cs typeface="Calibri" pitchFamily="34" charset="0"/>
              </a:defRPr>
            </a:lvl3pPr>
            <a:lvl4pPr marL="0" indent="0">
              <a:buClrTx/>
              <a:buSzPct val="45000"/>
              <a:buFontTx/>
              <a:buNone/>
              <a:defRPr sz="2200">
                <a:latin typeface="Calibri" pitchFamily="34" charset="0"/>
                <a:cs typeface="Calibri" pitchFamily="34" charset="0"/>
              </a:defRPr>
            </a:lvl4pPr>
            <a:lvl5pPr marL="0" indent="0">
              <a:buSzPct val="80000"/>
              <a:buFontTx/>
              <a:buNone/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57200" y="1600200"/>
            <a:ext cx="3200400" cy="4114800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IS Figure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1"/>
          <p:cNvSpPr>
            <a:spLocks noGrp="1"/>
          </p:cNvSpPr>
          <p:nvPr userDrawn="1">
            <p:ph idx="10"/>
          </p:nvPr>
        </p:nvSpPr>
        <p:spPr>
          <a:xfrm>
            <a:off x="152400" y="838200"/>
            <a:ext cx="8915400" cy="5486400"/>
          </a:xfrm>
        </p:spPr>
        <p:txBody>
          <a:bodyPr/>
          <a:lstStyle/>
          <a:p>
            <a:pPr lvl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2"/>
          <p:cNvSpPr>
            <a:spLocks noGrp="1"/>
          </p:cNvSpPr>
          <p:nvPr userDrawn="1">
            <p:ph idx="11"/>
          </p:nvPr>
        </p:nvSpPr>
        <p:spPr>
          <a:xfrm>
            <a:off x="304800" y="3733800"/>
            <a:ext cx="2209800" cy="2438401"/>
          </a:xfrm>
        </p:spPr>
        <p:txBody>
          <a:bodyPr/>
          <a:lstStyle/>
          <a:p>
            <a:pPr lvl="0"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IS Figure Half Page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4"/>
          <p:cNvSpPr>
            <a:spLocks noGrp="1"/>
          </p:cNvSpPr>
          <p:nvPr userDrawn="1">
            <p:ph idx="10"/>
          </p:nvPr>
        </p:nvSpPr>
        <p:spPr>
          <a:xfrm>
            <a:off x="304800" y="2438400"/>
            <a:ext cx="6400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4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15"/>
          <p:cNvSpPr>
            <a:spLocks noGrp="1"/>
          </p:cNvSpPr>
          <p:nvPr userDrawn="1">
            <p:ph idx="11"/>
          </p:nvPr>
        </p:nvSpPr>
        <p:spPr>
          <a:xfrm>
            <a:off x="6781800" y="2438401"/>
            <a:ext cx="22098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 txBox="1">
            <a:spLocks/>
          </p:cNvSpPr>
          <p:nvPr userDrawn="1"/>
        </p:nvSpPr>
        <p:spPr>
          <a:xfrm>
            <a:off x="457200" y="914400"/>
            <a:ext cx="8229600" cy="1447800"/>
          </a:xfrm>
          <a:prstGeom prst="rect">
            <a:avLst/>
          </a:prstGeom>
        </p:spPr>
        <p:txBody>
          <a:bodyPr vert="horz" lIns="82945" tIns="41473" rIns="82945" bIns="41473" rtlCol="0">
            <a:normAutofit/>
          </a:bodyPr>
          <a:lstStyle/>
          <a:p>
            <a:pPr marL="311045" marR="0" lvl="0" indent="-311045" algn="l" defTabSz="829452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Text Bullet 1</a:t>
            </a:r>
          </a:p>
          <a:p>
            <a:pPr marL="311045" marR="0" lvl="0" indent="-311045" algn="l" defTabSz="829452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Text Bullet 2</a:t>
            </a:r>
          </a:p>
          <a:p>
            <a:pPr marL="311045" marR="0" lvl="0" indent="-311045" algn="l" defTabSz="829452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Text Bullet 3</a:t>
            </a:r>
          </a:p>
          <a:p>
            <a:pPr marL="311045" marR="0" lvl="0" indent="-311045" algn="l" defTabSz="829452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IS Figure Half Pag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4"/>
          <p:cNvSpPr>
            <a:spLocks noGrp="1"/>
          </p:cNvSpPr>
          <p:nvPr userDrawn="1">
            <p:ph idx="10"/>
          </p:nvPr>
        </p:nvSpPr>
        <p:spPr>
          <a:xfrm>
            <a:off x="304800" y="2438400"/>
            <a:ext cx="6400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4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15"/>
          <p:cNvSpPr>
            <a:spLocks noGrp="1"/>
          </p:cNvSpPr>
          <p:nvPr userDrawn="1">
            <p:ph idx="11"/>
          </p:nvPr>
        </p:nvSpPr>
        <p:spPr>
          <a:xfrm>
            <a:off x="6781800" y="2438401"/>
            <a:ext cx="22098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 txBox="1">
            <a:spLocks/>
          </p:cNvSpPr>
          <p:nvPr userDrawn="1"/>
        </p:nvSpPr>
        <p:spPr>
          <a:xfrm>
            <a:off x="457200" y="914400"/>
            <a:ext cx="8229600" cy="1447800"/>
          </a:xfrm>
          <a:prstGeom prst="rect">
            <a:avLst/>
          </a:prstGeom>
        </p:spPr>
        <p:txBody>
          <a:bodyPr vert="horz" lIns="82945" tIns="41473" rIns="82945" bIns="41473" rtlCol="0">
            <a:normAutofit/>
          </a:bodyPr>
          <a:lstStyle/>
          <a:p>
            <a:pPr marL="311045" marR="0" lvl="0" indent="-311045" algn="l" defTabSz="829452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Text Bullet 1</a:t>
            </a:r>
          </a:p>
          <a:p>
            <a:pPr marL="984975" lvl="1" indent="-311045" defTabSz="829452" fontAlgn="auto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Text Bullet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1a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984975" lvl="1" indent="-311045" defTabSz="829452" fontAlgn="auto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Text Bullet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1b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11045" marR="0" lvl="0" indent="-311045" algn="l" defTabSz="829452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IS Figure Half Pag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4"/>
          <p:cNvSpPr>
            <a:spLocks noGrp="1"/>
          </p:cNvSpPr>
          <p:nvPr userDrawn="1">
            <p:ph idx="10"/>
          </p:nvPr>
        </p:nvSpPr>
        <p:spPr>
          <a:xfrm>
            <a:off x="304800" y="838200"/>
            <a:ext cx="6400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4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15"/>
          <p:cNvSpPr>
            <a:spLocks noGrp="1"/>
          </p:cNvSpPr>
          <p:nvPr userDrawn="1">
            <p:ph idx="11"/>
          </p:nvPr>
        </p:nvSpPr>
        <p:spPr>
          <a:xfrm>
            <a:off x="6781800" y="838201"/>
            <a:ext cx="22098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 txBox="1">
            <a:spLocks/>
          </p:cNvSpPr>
          <p:nvPr userDrawn="1"/>
        </p:nvSpPr>
        <p:spPr>
          <a:xfrm>
            <a:off x="457200" y="5029200"/>
            <a:ext cx="8229600" cy="1447800"/>
          </a:xfrm>
          <a:prstGeom prst="rect">
            <a:avLst/>
          </a:prstGeom>
        </p:spPr>
        <p:txBody>
          <a:bodyPr vert="horz" lIns="82945" tIns="41473" rIns="82945" bIns="41473" rtlCol="0">
            <a:normAutofit/>
          </a:bodyPr>
          <a:lstStyle/>
          <a:p>
            <a:pPr marL="311045" marR="0" lvl="0" indent="-311045" algn="l" defTabSz="829452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Text Bullet 1</a:t>
            </a:r>
          </a:p>
          <a:p>
            <a:pPr marL="984975" lvl="1" indent="-311045" defTabSz="829452" fontAlgn="auto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Text Bullet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1a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984975" lvl="1" indent="-311045" defTabSz="829452" fontAlgn="auto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Text Bullet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1b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11045" marR="0" lvl="0" indent="-311045" algn="l" defTabSz="829452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IS Figure Half Pag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4"/>
          <p:cNvSpPr>
            <a:spLocks noGrp="1"/>
          </p:cNvSpPr>
          <p:nvPr userDrawn="1">
            <p:ph idx="10"/>
          </p:nvPr>
        </p:nvSpPr>
        <p:spPr>
          <a:xfrm>
            <a:off x="304800" y="838200"/>
            <a:ext cx="6400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4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15"/>
          <p:cNvSpPr>
            <a:spLocks noGrp="1"/>
          </p:cNvSpPr>
          <p:nvPr userDrawn="1">
            <p:ph idx="11"/>
          </p:nvPr>
        </p:nvSpPr>
        <p:spPr>
          <a:xfrm>
            <a:off x="304800" y="5029200"/>
            <a:ext cx="1981200" cy="152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 txBox="1">
            <a:spLocks/>
          </p:cNvSpPr>
          <p:nvPr userDrawn="1"/>
        </p:nvSpPr>
        <p:spPr>
          <a:xfrm>
            <a:off x="6858000" y="838200"/>
            <a:ext cx="2133600" cy="5410200"/>
          </a:xfrm>
          <a:prstGeom prst="rect">
            <a:avLst/>
          </a:prstGeom>
        </p:spPr>
        <p:txBody>
          <a:bodyPr vert="horz" lIns="82945" tIns="41473" rIns="82945" bIns="41473" rtlCol="0">
            <a:normAutofit/>
          </a:bodyPr>
          <a:lstStyle/>
          <a:p>
            <a:pPr marL="311045" marR="0" lvl="0" indent="-311045" algn="l" defTabSz="829452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Text Bullet 1</a:t>
            </a:r>
          </a:p>
          <a:p>
            <a:pPr marL="311045" indent="-311045" defTabSz="829452" fontAlgn="auto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Text Bullet 2</a:t>
            </a:r>
          </a:p>
          <a:p>
            <a:pPr marL="311045" indent="-311045" defTabSz="829452" fontAlgn="auto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Text Bullet 3</a:t>
            </a:r>
          </a:p>
          <a:p>
            <a:pPr marL="984975" lvl="1" indent="-311045" defTabSz="829452" fontAlgn="auto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2000" noProof="0" dirty="0" smtClean="0">
                <a:latin typeface="Calibri" pitchFamily="34" charset="0"/>
                <a:ea typeface="+mn-ea"/>
                <a:cs typeface="Calibri" pitchFamily="34" charset="0"/>
              </a:rPr>
              <a:t>Text Bullet </a:t>
            </a:r>
            <a:r>
              <a:rPr lang="en-US" sz="2000" noProof="0" dirty="0" err="1" smtClean="0">
                <a:latin typeface="Calibri" pitchFamily="34" charset="0"/>
                <a:ea typeface="+mn-ea"/>
                <a:cs typeface="Calibri" pitchFamily="34" charset="0"/>
              </a:rPr>
              <a:t>3a</a:t>
            </a:r>
            <a:endParaRPr lang="en-US" sz="2000" noProof="0" dirty="0" smtClean="0">
              <a:latin typeface="Calibri" pitchFamily="34" charset="0"/>
              <a:ea typeface="+mn-ea"/>
              <a:cs typeface="Calibri" pitchFamily="34" charset="0"/>
            </a:endParaRPr>
          </a:p>
          <a:p>
            <a:pPr marL="311045" indent="-311045" defTabSz="829452" fontAlgn="auto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kumimoji="0" lang="en-US" sz="2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Text Bullet 4</a:t>
            </a:r>
          </a:p>
          <a:p>
            <a:pPr marL="984975" lvl="1" indent="-311045" defTabSz="829452" fontAlgn="auto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2000" noProof="0" dirty="0" smtClean="0">
                <a:latin typeface="Calibri" pitchFamily="34" charset="0"/>
                <a:ea typeface="+mn-ea"/>
                <a:cs typeface="Calibri" pitchFamily="34" charset="0"/>
              </a:rPr>
              <a:t>Text Bullet </a:t>
            </a:r>
            <a:r>
              <a:rPr lang="en-US" sz="2000" noProof="0" dirty="0" err="1" smtClean="0">
                <a:latin typeface="Calibri" pitchFamily="34" charset="0"/>
                <a:ea typeface="+mn-ea"/>
                <a:cs typeface="Calibri" pitchFamily="34" charset="0"/>
              </a:rPr>
              <a:t>4a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984975" lvl="1" indent="-311045" defTabSz="829452" fontAlgn="auto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11045" marR="0" lvl="0" indent="-311045" algn="l" defTabSz="829452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IS Figure Quarter P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4"/>
          <p:cNvSpPr>
            <a:spLocks noGrp="1"/>
          </p:cNvSpPr>
          <p:nvPr userDrawn="1">
            <p:ph idx="10"/>
          </p:nvPr>
        </p:nvSpPr>
        <p:spPr>
          <a:xfrm>
            <a:off x="304800" y="990600"/>
            <a:ext cx="2743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4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15"/>
          <p:cNvSpPr>
            <a:spLocks noGrp="1"/>
          </p:cNvSpPr>
          <p:nvPr userDrawn="1">
            <p:ph idx="11"/>
          </p:nvPr>
        </p:nvSpPr>
        <p:spPr>
          <a:xfrm>
            <a:off x="3200400" y="990600"/>
            <a:ext cx="2743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 txBox="1">
            <a:spLocks/>
          </p:cNvSpPr>
          <p:nvPr userDrawn="1"/>
        </p:nvSpPr>
        <p:spPr>
          <a:xfrm>
            <a:off x="304800" y="5181600"/>
            <a:ext cx="2133600" cy="1600200"/>
          </a:xfrm>
          <a:prstGeom prst="rect">
            <a:avLst/>
          </a:prstGeom>
        </p:spPr>
        <p:txBody>
          <a:bodyPr vert="horz" lIns="82945" tIns="41473" rIns="82945" bIns="41473" rtlCol="0">
            <a:normAutofit/>
          </a:bodyPr>
          <a:lstStyle/>
          <a:p>
            <a:pPr marL="311045" marR="0" lvl="0" indent="-311045" algn="l" defTabSz="829452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Text Bullet 1</a:t>
            </a:r>
          </a:p>
          <a:p>
            <a:pPr marL="311045" indent="-311045" defTabSz="829452" fontAlgn="auto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Text Bullet 2</a:t>
            </a:r>
          </a:p>
          <a:p>
            <a:pPr marL="311045" indent="-311045" defTabSz="829452" fontAlgn="auto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Text Bullet 3</a:t>
            </a:r>
          </a:p>
          <a:p>
            <a:pPr marL="311045" marR="0" lvl="0" indent="-311045" algn="l" defTabSz="829452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17" name="Picture 5" descr="\\camfs\G_Drive\Projects\211139_Newtown_Foren\Graphics\PDF_CurrentDraftOnly\FINAL_DRAFT_SLIDES\Slide30_GreenpointSite_Legend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990600"/>
            <a:ext cx="2409825" cy="3162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160F8A-8A52-479A-BFEF-4FCDC33046E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B7EB4C-E68E-4E3F-9000-307191A9E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229600" cy="4495800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s - Bulle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457200" y="1600199"/>
            <a:ext cx="3886200" cy="4724401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spcBef>
                <a:spcPts val="1200"/>
              </a:spcBef>
              <a:buSzPct val="100000"/>
              <a:buFont typeface="Arial" pitchFamily="34" charset="0"/>
              <a:buChar char="•"/>
              <a:defRPr sz="2500">
                <a:latin typeface="Calibri" pitchFamily="34" charset="0"/>
                <a:cs typeface="Calibri" pitchFamily="34" charset="0"/>
              </a:defRPr>
            </a:lvl1pPr>
            <a:lvl2pPr>
              <a:spcBef>
                <a:spcPts val="1200"/>
              </a:spcBef>
              <a:buClrTx/>
              <a:buSzPct val="65000"/>
              <a:buFont typeface="Wingdings" pitchFamily="2" charset="2"/>
              <a:buChar char="§"/>
              <a:defRPr sz="2200">
                <a:latin typeface="Calibri" pitchFamily="34" charset="0"/>
                <a:cs typeface="Calibri" pitchFamily="34" charset="0"/>
              </a:defRPr>
            </a:lvl2pPr>
            <a:lvl3pPr>
              <a:spcBef>
                <a:spcPts val="1200"/>
              </a:spcBef>
              <a:buSzPct val="100000"/>
              <a:buFont typeface="Arial" pitchFamily="34" charset="0"/>
              <a:buChar char="•"/>
              <a:defRPr sz="1800">
                <a:latin typeface="Calibri" pitchFamily="34" charset="0"/>
                <a:cs typeface="Calibri" pitchFamily="34" charset="0"/>
              </a:defRPr>
            </a:lvl3pPr>
            <a:lvl4pPr>
              <a:spcBef>
                <a:spcPts val="900"/>
              </a:spcBef>
              <a:buClrTx/>
              <a:buSzPct val="65000"/>
              <a:buFont typeface="Wingdings" pitchFamily="2" charset="2"/>
              <a:buChar char="§"/>
              <a:defRPr sz="1800">
                <a:latin typeface="Calibri" pitchFamily="34" charset="0"/>
                <a:cs typeface="Calibri" pitchFamily="34" charset="0"/>
              </a:defRPr>
            </a:lvl4pPr>
            <a:lvl5pPr>
              <a:spcBef>
                <a:spcPts val="900"/>
              </a:spcBef>
              <a:buSzPct val="100000"/>
              <a:buFont typeface="Arial" pitchFamily="34" charset="0"/>
              <a:buChar char="•"/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prstGeom prst="rect">
            <a:avLst/>
          </a:prstGeom>
        </p:spPr>
        <p:txBody>
          <a:bodyPr/>
          <a:lstStyle>
            <a:lvl1pPr algn="l">
              <a:defRPr sz="33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800600" y="1610474"/>
            <a:ext cx="3886200" cy="4724401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spcBef>
                <a:spcPts val="1200"/>
              </a:spcBef>
              <a:buSzPct val="100000"/>
              <a:buFont typeface="Arial" pitchFamily="34" charset="0"/>
              <a:buChar char="•"/>
              <a:defRPr sz="2500">
                <a:latin typeface="Calibri" pitchFamily="34" charset="0"/>
                <a:cs typeface="Calibri" pitchFamily="34" charset="0"/>
              </a:defRPr>
            </a:lvl1pPr>
            <a:lvl2pPr>
              <a:spcBef>
                <a:spcPts val="1200"/>
              </a:spcBef>
              <a:buClrTx/>
              <a:buSzPct val="65000"/>
              <a:buFont typeface="Wingdings" pitchFamily="2" charset="2"/>
              <a:buChar char="§"/>
              <a:defRPr sz="2200">
                <a:latin typeface="Calibri" pitchFamily="34" charset="0"/>
                <a:cs typeface="Calibri" pitchFamily="34" charset="0"/>
              </a:defRPr>
            </a:lvl2pPr>
            <a:lvl3pPr>
              <a:spcBef>
                <a:spcPts val="1200"/>
              </a:spcBef>
              <a:buSzPct val="100000"/>
              <a:buFont typeface="Arial" pitchFamily="34" charset="0"/>
              <a:buChar char="•"/>
              <a:defRPr sz="1800">
                <a:latin typeface="Calibri" pitchFamily="34" charset="0"/>
                <a:cs typeface="Calibri" pitchFamily="34" charset="0"/>
              </a:defRPr>
            </a:lvl3pPr>
            <a:lvl4pPr>
              <a:spcBef>
                <a:spcPts val="900"/>
              </a:spcBef>
              <a:buClrTx/>
              <a:buSzPct val="65000"/>
              <a:buFont typeface="Wingdings" pitchFamily="2" charset="2"/>
              <a:buChar char="§"/>
              <a:defRPr sz="1800">
                <a:latin typeface="Calibri" pitchFamily="34" charset="0"/>
                <a:cs typeface="Calibri" pitchFamily="34" charset="0"/>
              </a:defRPr>
            </a:lvl4pPr>
            <a:lvl5pPr>
              <a:spcBef>
                <a:spcPts val="900"/>
              </a:spcBef>
              <a:buSzPct val="100000"/>
              <a:buFont typeface="Arial" pitchFamily="34" charset="0"/>
              <a:buChar char="•"/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s with Column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2077"/>
            <a:ext cx="38862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prstGeom prst="rect">
            <a:avLst/>
          </a:prstGeom>
        </p:spPr>
        <p:txBody>
          <a:bodyPr/>
          <a:lstStyle>
            <a:lvl1pPr algn="l">
              <a:defRPr sz="33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57200" y="2286000"/>
            <a:ext cx="3886200" cy="4038600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800600" y="2306548"/>
            <a:ext cx="3886200" cy="4073704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4"/>
          </p:nvPr>
        </p:nvSpPr>
        <p:spPr>
          <a:xfrm>
            <a:off x="4796318" y="1610474"/>
            <a:ext cx="38862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Captions or Figure Note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343400" y="5943600"/>
            <a:ext cx="4343400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4343400" y="2103580"/>
            <a:ext cx="4343400" cy="376382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457200" y="5943600"/>
            <a:ext cx="3429000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343400" y="1600200"/>
            <a:ext cx="434340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prstGeom prst="rect">
            <a:avLst/>
          </a:prstGeom>
        </p:spPr>
        <p:txBody>
          <a:bodyPr/>
          <a:lstStyle>
            <a:lvl1pPr algn="l">
              <a:defRPr sz="33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57200" y="1600200"/>
            <a:ext cx="3429000" cy="4267200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980640" y="2847108"/>
            <a:ext cx="7182720" cy="675463"/>
          </a:xfrm>
          <a:prstGeom prst="rect">
            <a:avLst/>
          </a:prstGeom>
        </p:spPr>
        <p:txBody>
          <a:bodyPr lIns="82945" tIns="41473" rIns="82945" bIns="41473"/>
          <a:lstStyle>
            <a:lvl1pPr algn="ctr">
              <a:defRPr sz="3300" b="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prstGeom prst="rect">
            <a:avLst/>
          </a:prstGeom>
        </p:spPr>
        <p:txBody>
          <a:bodyPr/>
          <a:lstStyle>
            <a:lvl1pPr algn="l">
              <a:defRPr sz="33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arge Graphic No Sl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  <a:prstGeom prst="rect">
            <a:avLst/>
          </a:prstGeom>
        </p:spPr>
        <p:txBody>
          <a:bodyPr lIns="82945" tIns="41473" rIns="82945" bIns="41473"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  <a:prstGeom prst="rect">
            <a:avLst/>
          </a:prstGeom>
        </p:spPr>
        <p:txBody>
          <a:bodyPr lIns="82945" tIns="41473" rIns="82945" bIns="41473"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  <a:prstGeom prst="rect">
            <a:avLst/>
          </a:prstGeom>
        </p:spPr>
        <p:txBody>
          <a:bodyPr lIns="82945" tIns="41473" rIns="82945" bIns="41473"/>
          <a:lstStyle>
            <a:lvl1pPr marL="0" indent="0">
              <a:buNone/>
              <a:defRPr sz="14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Graphic and Bullets No Sl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marL="0" marR="0" lvl="0" indent="0" algn="l" defTabSz="8294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marL="0" marR="0" lvl="0" indent="0" algn="l" defTabSz="8294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962400" y="304800"/>
            <a:ext cx="4724400" cy="5867400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5"/>
          <p:cNvSpPr txBox="1">
            <a:spLocks/>
          </p:cNvSpPr>
          <p:nvPr/>
        </p:nvSpPr>
        <p:spPr>
          <a:xfrm>
            <a:off x="0" y="6517712"/>
            <a:ext cx="990600" cy="331235"/>
          </a:xfrm>
          <a:prstGeom prst="rect">
            <a:avLst/>
          </a:prstGeom>
        </p:spPr>
        <p:txBody>
          <a:bodyPr lIns="82945" tIns="41473" rIns="82945" bIns="41473"/>
          <a:lstStyle>
            <a:lvl1pPr algn="r">
              <a:defRPr sz="1000" b="1">
                <a:solidFill>
                  <a:schemeClr val="tx2"/>
                </a:solidFill>
                <a:latin typeface="Century Gothic" pitchFamily="34" charset="0"/>
                <a:cs typeface="Segoe UI" pitchFamily="34" charset="0"/>
              </a:defRPr>
            </a:lvl1pPr>
          </a:lstStyle>
          <a:p>
            <a:pPr algn="l" defTabSz="829452" fontAlgn="auto">
              <a:spcBef>
                <a:spcPts val="0"/>
              </a:spcBef>
              <a:spcAft>
                <a:spcPts val="0"/>
              </a:spcAft>
              <a:defRPr/>
            </a:pPr>
            <a:fld id="{4A0F98B1-ECB7-480D-99A8-3B44D195E6CB}" type="slidenum">
              <a:rPr lang="en-US" sz="800" smtClean="0">
                <a:solidFill>
                  <a:srgbClr val="707372"/>
                </a:solidFill>
                <a:latin typeface="Calibri" pitchFamily="34" charset="0"/>
                <a:ea typeface="+mn-ea"/>
                <a:cs typeface="Calibri" pitchFamily="34" charset="0"/>
              </a:rPr>
              <a:pPr algn="l" defTabSz="829452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rgbClr val="707372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0" y="6661228"/>
            <a:ext cx="935349" cy="169613"/>
          </a:xfrm>
          <a:prstGeom prst="rect">
            <a:avLst/>
          </a:prstGeom>
          <a:noFill/>
          <a:ln>
            <a:noFill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-105" charset="0"/>
              <a:buNone/>
              <a:defRPr/>
            </a:pPr>
            <a:r>
              <a:rPr lang="en-US" sz="600" dirty="0">
                <a:solidFill>
                  <a:srgbClr val="707372"/>
                </a:solidFill>
                <a:latin typeface="Calibri" pitchFamily="34" charset="0"/>
                <a:ea typeface="+mn-ea"/>
                <a:cs typeface="Calibri" pitchFamily="34" charset="0"/>
              </a:rPr>
              <a:t>Copyright Gradient </a:t>
            </a:r>
            <a:r>
              <a:rPr lang="en-US" sz="600" dirty="0" smtClean="0">
                <a:solidFill>
                  <a:srgbClr val="707372"/>
                </a:solidFill>
                <a:latin typeface="Calibri" pitchFamily="34" charset="0"/>
                <a:ea typeface="+mn-ea"/>
                <a:cs typeface="Calibri" pitchFamily="34" charset="0"/>
              </a:rPr>
              <a:t>2015</a:t>
            </a:r>
            <a:endParaRPr lang="en-US" sz="600" dirty="0">
              <a:solidFill>
                <a:srgbClr val="707372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logo-horizontal-colored-(dark-text)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7905670" y="6435831"/>
            <a:ext cx="1090729" cy="32853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76200" y="0"/>
            <a:ext cx="9296400" cy="152400"/>
          </a:xfrm>
          <a:prstGeom prst="rect">
            <a:avLst/>
          </a:prstGeom>
          <a:solidFill>
            <a:srgbClr val="B2B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51" r:id="rId3"/>
    <p:sldLayoutId id="2147483752" r:id="rId4"/>
    <p:sldLayoutId id="2147483743" r:id="rId5"/>
    <p:sldLayoutId id="2147483744" r:id="rId6"/>
    <p:sldLayoutId id="2147483745" r:id="rId7"/>
    <p:sldLayoutId id="2147483747" r:id="rId8"/>
    <p:sldLayoutId id="2147483748" r:id="rId9"/>
    <p:sldLayoutId id="2147483749" r:id="rId10"/>
    <p:sldLayoutId id="2147483750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  <p:sldLayoutId id="2147483759" r:id="rId18"/>
    <p:sldLayoutId id="2147483760" r:id="rId19"/>
  </p:sldLayoutIdLst>
  <p:txStyles>
    <p:titleStyle>
      <a:lvl1pPr algn="l" defTabSz="829452" rtl="0" eaLnBrk="1" latinLnBrk="0" hangingPunct="1">
        <a:spcBef>
          <a:spcPct val="0"/>
        </a:spcBef>
        <a:buNone/>
        <a:defRPr sz="3300" b="1" kern="1200">
          <a:solidFill>
            <a:srgbClr val="0072CE"/>
          </a:solidFill>
          <a:latin typeface="+mj-lt"/>
          <a:ea typeface="+mj-ea"/>
          <a:cs typeface="+mj-cs"/>
        </a:defRPr>
      </a:lvl1pPr>
    </p:titleStyle>
    <p:bodyStyle>
      <a:lvl1pPr marL="311045" indent="-311045" algn="l" defTabSz="829452" rtl="0" eaLnBrk="1" latinLnBrk="0" hangingPunct="1">
        <a:spcBef>
          <a:spcPts val="1200"/>
        </a:spcBef>
        <a:buSzPct val="100000"/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73930" indent="-259204" algn="l" defTabSz="829452" rtl="0" eaLnBrk="1" latinLnBrk="0" hangingPunct="1">
        <a:spcBef>
          <a:spcPts val="1200"/>
        </a:spcBef>
        <a:buSzPct val="65000"/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815" indent="-207363" algn="l" defTabSz="829452" rtl="0" eaLnBrk="1" latinLnBrk="0" hangingPunct="1">
        <a:spcBef>
          <a:spcPts val="900"/>
        </a:spcBef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541" indent="-207363" algn="l" defTabSz="829452" rtl="0" eaLnBrk="1" latinLnBrk="0" hangingPunct="1">
        <a:spcBef>
          <a:spcPts val="900"/>
        </a:spcBef>
        <a:buSzPct val="6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268" indent="-207363" algn="l" defTabSz="829452" rtl="0" eaLnBrk="1" latinLnBrk="0" hangingPunct="1">
        <a:spcBef>
          <a:spcPct val="20000"/>
        </a:spcBef>
        <a:buSzPct val="6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94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720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446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5172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3.png"/><Relationship Id="rId5" Type="http://schemas.openxmlformats.org/officeDocument/2006/relationships/hyperlink" Target="http://www.stewartwarner.com/" TargetMode="Externa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1181020"/>
            <a:ext cx="8153400" cy="1333580"/>
          </a:xfrm>
        </p:spPr>
        <p:txBody>
          <a:bodyPr/>
          <a:lstStyle/>
          <a:p>
            <a:r>
              <a:rPr lang="en-US" dirty="0" smtClean="0"/>
              <a:t>Risks from Chemicals in Artificial Turf: State of the Science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914400" y="3352800"/>
            <a:ext cx="7315200" cy="1600200"/>
          </a:xfrm>
        </p:spPr>
        <p:txBody>
          <a:bodyPr/>
          <a:lstStyle/>
          <a:p>
            <a:r>
              <a:rPr lang="en-US" dirty="0" smtClean="0"/>
              <a:t>Michael Peterson, </a:t>
            </a:r>
            <a:r>
              <a:rPr lang="en-US" dirty="0" err="1" smtClean="0"/>
              <a:t>MEM</a:t>
            </a:r>
            <a:r>
              <a:rPr lang="en-US" dirty="0" smtClean="0"/>
              <a:t>, </a:t>
            </a:r>
            <a:r>
              <a:rPr lang="en-US" dirty="0" err="1" smtClean="0"/>
              <a:t>DABT</a:t>
            </a:r>
            <a:endParaRPr lang="en-US" dirty="0" smtClean="0"/>
          </a:p>
          <a:p>
            <a:r>
              <a:rPr lang="en-US" dirty="0" smtClean="0"/>
              <a:t>Thomas A. Lewandowski, Ph.D., </a:t>
            </a:r>
            <a:r>
              <a:rPr lang="en-US" dirty="0" err="1" smtClean="0"/>
              <a:t>DABT</a:t>
            </a:r>
            <a:r>
              <a:rPr lang="en-US" dirty="0" smtClean="0"/>
              <a:t>, </a:t>
            </a:r>
            <a:r>
              <a:rPr lang="en-US" dirty="0" err="1" smtClean="0"/>
              <a:t>ERT</a:t>
            </a:r>
            <a:r>
              <a:rPr lang="en-US" dirty="0" smtClean="0"/>
              <a:t>, </a:t>
            </a:r>
            <a:r>
              <a:rPr lang="en-US" dirty="0" err="1" smtClean="0"/>
              <a:t>ATS</a:t>
            </a:r>
            <a:endParaRPr lang="en-US" dirty="0" smtClean="0"/>
          </a:p>
          <a:p>
            <a:r>
              <a:rPr lang="en-US" dirty="0" smtClean="0"/>
              <a:t>Sara Pacheco-Shubin, Ph.D.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Verdant Health Commission Board Meeting</a:t>
            </a:r>
          </a:p>
          <a:p>
            <a:r>
              <a:rPr lang="en-US" dirty="0" smtClean="0"/>
              <a:t>Lynnwood, WA</a:t>
            </a:r>
          </a:p>
          <a:p>
            <a:r>
              <a:rPr lang="en-US" dirty="0" smtClean="0"/>
              <a:t>May 27,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Excel Table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Soil Screening Comparison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1" y="914400"/>
          <a:ext cx="8610598" cy="5334000"/>
        </p:xfrm>
        <a:graphic>
          <a:graphicData uri="http://schemas.openxmlformats.org/drawingml/2006/table">
            <a:tbl>
              <a:tblPr/>
              <a:tblGrid>
                <a:gridCol w="1583834"/>
                <a:gridCol w="854565"/>
                <a:gridCol w="76200"/>
                <a:gridCol w="1295400"/>
                <a:gridCol w="990600"/>
                <a:gridCol w="1219200"/>
                <a:gridCol w="1295400"/>
                <a:gridCol w="1295399"/>
              </a:tblGrid>
              <a:tr h="1692047">
                <a:tc>
                  <a:txBody>
                    <a:bodyPr/>
                    <a:lstStyle/>
                    <a:p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/>
                          <a:ea typeface="Times New Roman"/>
                          <a:cs typeface="Times New Roman"/>
                        </a:rPr>
                        <a:t>US EPA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Times New Roman"/>
                        </a:rPr>
                        <a:t>RSL</a:t>
                      </a:r>
                      <a:endParaRPr lang="en-US" sz="1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alibri"/>
                          <a:ea typeface="Times New Roman"/>
                          <a:cs typeface="Times New Roman"/>
                        </a:rPr>
                        <a:t>(mg/kg)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Seattle/ Puget</a:t>
                      </a:r>
                      <a:r>
                        <a:rPr lang="en-US" sz="2000" baseline="0" dirty="0" smtClean="0"/>
                        <a:t> Sound Background</a:t>
                      </a:r>
                      <a:endParaRPr lang="en-US" sz="2000" dirty="0"/>
                    </a:p>
                  </a:txBody>
                  <a:tcPr marL="49427" marR="4942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49427" marR="4942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Calibri"/>
                          <a:ea typeface="Times New Roman"/>
                          <a:cs typeface="Arial"/>
                        </a:rPr>
                        <a:t>Infill-Pro </a:t>
                      </a:r>
                      <a:r>
                        <a:rPr lang="en-US" sz="1800" b="0" dirty="0">
                          <a:latin typeface="Calibri"/>
                          <a:ea typeface="Times New Roman"/>
                          <a:cs typeface="Arial"/>
                        </a:rPr>
                        <a:t>Geo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Arial"/>
                        </a:rPr>
                        <a:t>(mg/kg)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Calibri"/>
                          <a:ea typeface="Times New Roman"/>
                          <a:cs typeface="Arial"/>
                        </a:rPr>
                        <a:t>Turf-Max-S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Arial"/>
                        </a:rPr>
                        <a:t>(mg/kg)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latin typeface="Calibri"/>
                          <a:ea typeface="Times New Roman"/>
                          <a:cs typeface="Arial"/>
                        </a:rPr>
                        <a:t>FieldTurf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Arial"/>
                        </a:rPr>
                        <a:t>Crumb Rubber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Arial"/>
                        </a:rPr>
                        <a:t>(mg/kg)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latin typeface="Calibri"/>
                          <a:ea typeface="Times New Roman"/>
                          <a:cs typeface="Arial"/>
                        </a:rPr>
                        <a:t>FieldTurf</a:t>
                      </a:r>
                      <a:r>
                        <a:rPr lang="en-US" sz="1800" b="0" dirty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Arial"/>
                        </a:rPr>
                        <a:t>Crumb Rubber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Arial"/>
                        </a:rPr>
                        <a:t>(mg/kg)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21995">
                <a:tc gridSpan="8"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Arial"/>
                        </a:rPr>
                        <a:t>Metals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936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Arial"/>
                        </a:rPr>
                        <a:t>Antimony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Arial"/>
                        </a:rPr>
                        <a:t>3.1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Arial"/>
                        </a:rPr>
                        <a:t>NI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Arial"/>
                        </a:rPr>
                        <a:t>3.7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Arial"/>
                        </a:rPr>
                        <a:t>3.4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321995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Arial"/>
                        </a:rPr>
                        <a:t>Cobalt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Arial"/>
                        </a:rPr>
                        <a:t>2.3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Arial"/>
                        </a:rPr>
                        <a:t>NA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Arial"/>
                        </a:rPr>
                        <a:t>130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Arial"/>
                        </a:rPr>
                        <a:t>120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321995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Arial"/>
                        </a:rPr>
                        <a:t>Thallium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Arial"/>
                        </a:rPr>
                        <a:t>0.078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Arial"/>
                        </a:rPr>
                        <a:t>NA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Arial"/>
                        </a:rPr>
                        <a:t>0.9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Arial"/>
                        </a:rPr>
                        <a:t>&lt; 0.74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Arial"/>
                        </a:rPr>
                        <a:t>&lt; 0.8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95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Arial"/>
                        </a:rPr>
                        <a:t>Zinc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Arial"/>
                        </a:rPr>
                        <a:t>2300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Arial"/>
                        </a:rPr>
                        <a:t>85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Arial"/>
                        </a:rPr>
                        <a:t>11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Arial"/>
                        </a:rPr>
                        <a:t>45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Arial"/>
                        </a:rPr>
                        <a:t>16,000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Arial"/>
                        </a:rPr>
                        <a:t>13,000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321995">
                <a:tc gridSpan="8"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  <a:cs typeface="Arial"/>
                        </a:rPr>
                        <a:t>SVOCs</a:t>
                      </a:r>
                      <a:r>
                        <a:rPr lang="en-US" sz="1800" b="1" dirty="0">
                          <a:latin typeface="Calibri"/>
                          <a:ea typeface="Times New Roman"/>
                          <a:cs typeface="Arial"/>
                        </a:rPr>
                        <a:t> and </a:t>
                      </a:r>
                      <a:r>
                        <a:rPr lang="en-US" sz="1800" b="1" dirty="0" err="1">
                          <a:latin typeface="Calibri"/>
                          <a:ea typeface="Times New Roman"/>
                          <a:cs typeface="Arial"/>
                        </a:rPr>
                        <a:t>VOCs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936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  <a:cs typeface="Arial"/>
                        </a:rPr>
                        <a:t>B(a)A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Arial"/>
                        </a:rPr>
                        <a:t>0.15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Arial"/>
                        </a:rPr>
                        <a:t>0.0016-6.0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9427" marR="4942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Arial"/>
                        </a:rPr>
                        <a:t>&lt; 9.7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Arial"/>
                        </a:rPr>
                        <a:t>&lt; 62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90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  <a:cs typeface="Arial"/>
                        </a:rPr>
                        <a:t>B(a)P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Arial"/>
                        </a:rPr>
                        <a:t>0.015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Arial"/>
                        </a:rPr>
                        <a:t>0.0017-6.7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9427" marR="4942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Arial"/>
                        </a:rPr>
                        <a:t>&lt; 9.7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Arial"/>
                        </a:rPr>
                        <a:t>&lt; 62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36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  <a:cs typeface="Arial"/>
                        </a:rPr>
                        <a:t>B(b)F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Arial"/>
                        </a:rPr>
                        <a:t>0.15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Arial"/>
                        </a:rPr>
                        <a:t>0.0032-7.3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9427" marR="4942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Arial"/>
                        </a:rPr>
                        <a:t>&lt; 9.7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Arial"/>
                        </a:rPr>
                        <a:t>&lt; 62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90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  <a:cs typeface="Arial"/>
                        </a:rPr>
                        <a:t>B(k)F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Arial"/>
                        </a:rPr>
                        <a:t>1.5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Arial"/>
                        </a:rPr>
                        <a:t>0.0013-2.0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9427" marR="4942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Arial"/>
                        </a:rPr>
                        <a:t>&lt; 9.7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Arial"/>
                        </a:rPr>
                        <a:t>&lt; 62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90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  <a:cs typeface="Arial"/>
                        </a:rPr>
                        <a:t>B(2-EH)P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Arial"/>
                        </a:rPr>
                        <a:t>38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9427" marR="4942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9427" marR="4942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Arial"/>
                        </a:rPr>
                        <a:t>90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Arial"/>
                        </a:rPr>
                        <a:t>160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Leaching Guidelines Comparison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685800"/>
          <a:ext cx="8762998" cy="5742596"/>
        </p:xfrm>
        <a:graphic>
          <a:graphicData uri="http://schemas.openxmlformats.org/drawingml/2006/table">
            <a:tbl>
              <a:tblPr/>
              <a:tblGrid>
                <a:gridCol w="1219199"/>
                <a:gridCol w="914400"/>
                <a:gridCol w="762000"/>
                <a:gridCol w="914400"/>
                <a:gridCol w="914400"/>
                <a:gridCol w="1143000"/>
                <a:gridCol w="1066800"/>
                <a:gridCol w="914400"/>
                <a:gridCol w="914399"/>
              </a:tblGrid>
              <a:tr h="1297529">
                <a:tc>
                  <a:txBody>
                    <a:bodyPr/>
                    <a:lstStyle/>
                    <a:p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Regulatory Guidelines</a:t>
                      </a:r>
                    </a:p>
                    <a:p>
                      <a:pPr algn="ctr"/>
                      <a:r>
                        <a:rPr lang="en-US" sz="1200" b="1" dirty="0" smtClean="0"/>
                        <a:t>(</a:t>
                      </a:r>
                      <a:r>
                        <a:rPr lang="en-US" sz="1200" b="1" dirty="0" err="1" smtClean="0"/>
                        <a:t>ug</a:t>
                      </a:r>
                      <a:r>
                        <a:rPr lang="en-US" sz="1200" b="1" dirty="0" smtClean="0"/>
                        <a:t>/L)</a:t>
                      </a:r>
                      <a:endParaRPr lang="en-US" sz="1200" b="1" dirty="0"/>
                    </a:p>
                  </a:txBody>
                  <a:tcPr marL="40639" marR="406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Arial"/>
                        </a:rPr>
                        <a:t>Infill-Pro Geo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Arial"/>
                        </a:rPr>
                        <a:t>(µg/L)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Arial"/>
                        </a:rPr>
                        <a:t>Turf-Max-S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Arial"/>
                        </a:rPr>
                        <a:t>(µg/L)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Calibri"/>
                          <a:ea typeface="Times New Roman"/>
                          <a:cs typeface="Arial"/>
                        </a:rPr>
                        <a:t>FieldTurf-SPLP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Arial"/>
                        </a:rPr>
                        <a:t>Crumb Rubber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Arial"/>
                        </a:rPr>
                        <a:t>(µg/L)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Calibri"/>
                          <a:ea typeface="Times New Roman"/>
                          <a:cs typeface="Arial"/>
                        </a:rPr>
                        <a:t>FieldTurf-SPLP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Arial"/>
                        </a:rPr>
                        <a:t>Crumb Rubber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Arial"/>
                        </a:rPr>
                        <a:t>(µg/L)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Calibri"/>
                          <a:ea typeface="Times New Roman"/>
                          <a:cs typeface="Arial"/>
                        </a:rPr>
                        <a:t>FieldTurf-SPLP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Arial"/>
                        </a:rPr>
                        <a:t>Crumb Rubber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Arial"/>
                        </a:rPr>
                        <a:t>(µg/L)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Calibri"/>
                          <a:ea typeface="Times New Roman"/>
                          <a:cs typeface="Arial"/>
                        </a:rPr>
                        <a:t>FieldTurf</a:t>
                      </a:r>
                      <a:r>
                        <a:rPr lang="en-US" sz="1200" b="1" dirty="0">
                          <a:latin typeface="Calibri"/>
                          <a:ea typeface="Times New Roman"/>
                          <a:cs typeface="Arial"/>
                        </a:rPr>
                        <a:t>-WET </a:t>
                      </a:r>
                      <a:r>
                        <a:rPr lang="en-US" sz="1200" b="1" dirty="0" err="1">
                          <a:latin typeface="Calibri"/>
                          <a:ea typeface="Times New Roman"/>
                          <a:cs typeface="Arial"/>
                        </a:rPr>
                        <a:t>SBR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Arial"/>
                        </a:rPr>
                        <a:t>(µg/L)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Calibri"/>
                          <a:ea typeface="Times New Roman"/>
                          <a:cs typeface="Arial"/>
                        </a:rPr>
                        <a:t>FieldTurf</a:t>
                      </a:r>
                      <a:r>
                        <a:rPr lang="en-US" sz="1200" b="1" dirty="0">
                          <a:latin typeface="Calibri"/>
                          <a:ea typeface="Times New Roman"/>
                          <a:cs typeface="Arial"/>
                        </a:rPr>
                        <a:t>-WET </a:t>
                      </a:r>
                      <a:r>
                        <a:rPr lang="en-US" sz="1200" b="1" dirty="0" err="1">
                          <a:latin typeface="Calibri"/>
                          <a:ea typeface="Times New Roman"/>
                          <a:cs typeface="Arial"/>
                        </a:rPr>
                        <a:t>SBR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Arial"/>
                        </a:rPr>
                        <a:t>(µg/L)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6255">
                <a:tc gridSpan="9"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Arial"/>
                        </a:rPr>
                        <a:t>Metals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432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Aluminum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4,000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55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Antimony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120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NA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&lt; 1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&lt; 200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&lt; 200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55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Arsenic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3.0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1.2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1.2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&lt; 200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&lt; 200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55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Barium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120,000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430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13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2.8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220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&lt; 200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55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Beryllium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20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NA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4.3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4.3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&lt; 80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&lt; 80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55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Cadmium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80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1.3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1.3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&lt; 100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&lt; 100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55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Cobalt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2,000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NA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1.1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2.4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&lt; 200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&lt; 200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55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Copper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26,000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0.69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9.7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880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310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55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Lead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100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0.19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&lt; 100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&lt; 100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170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Manganese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1,000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55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Mercury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40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NA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0.2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0.2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&lt; 2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&lt; 2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55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Nickel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2000 (soluble salts)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0.65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3.0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3.0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&lt; 200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200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55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Selenium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800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NA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&lt; 200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&lt; 200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55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Silver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800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NA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200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&lt; 200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55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Thallium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NA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200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&lt; 200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55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Vanadium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NA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1.1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1.1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&lt; 200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&lt; 200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55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Zinc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40,000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ND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2,450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240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870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Arial"/>
                        </a:rPr>
                        <a:t>15,000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Arial"/>
                        </a:rPr>
                        <a:t>5,900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39" marR="406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Screening Risk Conclusions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2954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Based on the available data, neither </a:t>
            </a:r>
            <a:r>
              <a:rPr lang="en-US" dirty="0" err="1" smtClean="0"/>
              <a:t>FieldTurf</a:t>
            </a:r>
            <a:r>
              <a:rPr lang="en-US" dirty="0" smtClean="0"/>
              <a:t> </a:t>
            </a:r>
            <a:r>
              <a:rPr lang="en-US" dirty="0" err="1" smtClean="0"/>
              <a:t>SBR</a:t>
            </a:r>
            <a:r>
              <a:rPr lang="en-US" dirty="0" smtClean="0"/>
              <a:t> or </a:t>
            </a:r>
            <a:r>
              <a:rPr lang="en-US" dirty="0" err="1" smtClean="0"/>
              <a:t>GeoTurf</a:t>
            </a:r>
            <a:r>
              <a:rPr lang="en-US" dirty="0" smtClean="0"/>
              <a:t> present a risk from chemical exposures</a:t>
            </a:r>
          </a:p>
          <a:p>
            <a:r>
              <a:rPr lang="en-US" dirty="0" err="1" smtClean="0"/>
              <a:t>PAH</a:t>
            </a:r>
            <a:r>
              <a:rPr lang="en-US" dirty="0" smtClean="0"/>
              <a:t> exposures from using the turf are similar to those observed from playing in Seattle/Puget Sound area soils</a:t>
            </a:r>
          </a:p>
          <a:p>
            <a:r>
              <a:rPr lang="en-US" dirty="0" smtClean="0"/>
              <a:t>Uncertainty Analysis</a:t>
            </a:r>
          </a:p>
          <a:p>
            <a:pPr lvl="1"/>
            <a:r>
              <a:rPr lang="en-US" dirty="0" err="1" smtClean="0"/>
              <a:t>NikeGrind</a:t>
            </a:r>
            <a:r>
              <a:rPr lang="en-US" dirty="0" smtClean="0"/>
              <a:t>: late data, but preliminary analysis appears okay</a:t>
            </a:r>
          </a:p>
          <a:p>
            <a:pPr lvl="1"/>
            <a:r>
              <a:rPr lang="en-US" dirty="0" smtClean="0"/>
              <a:t>Data Quality: </a:t>
            </a:r>
            <a:r>
              <a:rPr lang="en-US" dirty="0" err="1" smtClean="0"/>
              <a:t>GeoTurf</a:t>
            </a:r>
            <a:r>
              <a:rPr lang="en-US" dirty="0" smtClean="0"/>
              <a:t> missing data; organic? </a:t>
            </a:r>
          </a:p>
          <a:p>
            <a:pPr lvl="1"/>
            <a:r>
              <a:rPr lang="en-US" dirty="0" smtClean="0"/>
              <a:t>Inhalation Data: Similar </a:t>
            </a:r>
            <a:r>
              <a:rPr lang="en-US" dirty="0" err="1" smtClean="0"/>
              <a:t>SBR</a:t>
            </a:r>
            <a:r>
              <a:rPr lang="en-US" dirty="0" smtClean="0"/>
              <a:t> products support low emissions</a:t>
            </a:r>
          </a:p>
          <a:p>
            <a:pPr lvl="1"/>
            <a:r>
              <a:rPr lang="en-US" dirty="0" smtClean="0"/>
              <a:t>Carbon </a:t>
            </a:r>
            <a:r>
              <a:rPr lang="en-US" dirty="0" err="1" smtClean="0"/>
              <a:t>nanotubes</a:t>
            </a:r>
            <a:r>
              <a:rPr lang="en-US" dirty="0" smtClean="0"/>
              <a:t>/carbon black: no data for </a:t>
            </a:r>
            <a:r>
              <a:rPr lang="en-US" dirty="0" err="1" smtClean="0"/>
              <a:t>FieldTurf</a:t>
            </a:r>
            <a:r>
              <a:rPr lang="en-US" dirty="0" smtClean="0"/>
              <a:t>, but wear products likely different </a:t>
            </a:r>
          </a:p>
          <a:p>
            <a:pPr lvl="1"/>
            <a:r>
              <a:rPr lang="en-US" dirty="0" smtClean="0"/>
              <a:t>Allergens: no data for </a:t>
            </a:r>
            <a:r>
              <a:rPr lang="en-US" dirty="0" err="1" smtClean="0"/>
              <a:t>GeoTurf</a:t>
            </a:r>
            <a:r>
              <a:rPr lang="en-US" dirty="0" smtClean="0"/>
              <a:t>, but unlikely to reach occupational levels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Regulatory/Public Health Organization Documents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Artificial turf reports from 17 different organizations were reviewed</a:t>
            </a:r>
          </a:p>
          <a:p>
            <a:pPr lvl="1"/>
            <a:r>
              <a:rPr lang="en-US" dirty="0" smtClean="0"/>
              <a:t>US EPA, Connecticut </a:t>
            </a:r>
            <a:r>
              <a:rPr lang="en-US" dirty="0" err="1" smtClean="0"/>
              <a:t>DPH</a:t>
            </a:r>
            <a:r>
              <a:rPr lang="en-US" dirty="0" smtClean="0"/>
              <a:t>, Massachusetts </a:t>
            </a:r>
            <a:r>
              <a:rPr lang="en-US" dirty="0" err="1" smtClean="0"/>
              <a:t>DPH</a:t>
            </a:r>
            <a:r>
              <a:rPr lang="en-US" dirty="0" smtClean="0"/>
              <a:t>, </a:t>
            </a:r>
            <a:r>
              <a:rPr lang="en-US" dirty="0" err="1" smtClean="0"/>
              <a:t>CalOEHHA</a:t>
            </a:r>
            <a:r>
              <a:rPr lang="en-US" dirty="0" smtClean="0"/>
              <a:t>, </a:t>
            </a:r>
            <a:r>
              <a:rPr lang="en-US" dirty="0" err="1" smtClean="0"/>
              <a:t>CPSC</a:t>
            </a:r>
            <a:r>
              <a:rPr lang="en-US" dirty="0" smtClean="0"/>
              <a:t>, New Jersey </a:t>
            </a:r>
            <a:r>
              <a:rPr lang="en-US" dirty="0" err="1" smtClean="0"/>
              <a:t>DEP</a:t>
            </a:r>
            <a:r>
              <a:rPr lang="en-US" dirty="0" smtClean="0"/>
              <a:t>, New York City, New York State</a:t>
            </a:r>
          </a:p>
          <a:p>
            <a:pPr lvl="1"/>
            <a:r>
              <a:rPr lang="en-US" dirty="0" smtClean="0"/>
              <a:t>Some early (~2007/2008) reviews advised re: lead; a 2011 study submitted to </a:t>
            </a:r>
            <a:r>
              <a:rPr lang="en-US" dirty="0" err="1" smtClean="0"/>
              <a:t>NJDEP</a:t>
            </a:r>
            <a:r>
              <a:rPr lang="en-US" dirty="0" smtClean="0"/>
              <a:t> also discussed lead</a:t>
            </a:r>
          </a:p>
          <a:p>
            <a:pPr lvl="1"/>
            <a:r>
              <a:rPr lang="en-US" dirty="0" smtClean="0"/>
              <a:t>Organizations that performed actual risk assessments universally found risks below levels of concern</a:t>
            </a:r>
          </a:p>
          <a:p>
            <a:pPr lvl="1"/>
            <a:r>
              <a:rPr lang="en-US" dirty="0" smtClean="0"/>
              <a:t>Some expressed concern related to data gaps or limitations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</a:t>
            </a:r>
            <a:r>
              <a:rPr lang="en-US" dirty="0" err="1" smtClean="0"/>
              <a:t>CPSC</a:t>
            </a:r>
            <a:r>
              <a:rPr lang="en-US" dirty="0" smtClean="0"/>
              <a:t> Say?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2954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CPSC</a:t>
            </a:r>
            <a:r>
              <a:rPr lang="en-US" dirty="0" smtClean="0"/>
              <a:t> 2008 study only looked at lead; no risks from lead exposure</a:t>
            </a:r>
          </a:p>
          <a:p>
            <a:pPr lvl="1"/>
            <a:r>
              <a:rPr lang="en-US" dirty="0" smtClean="0"/>
              <a:t>2008 study explicitly detailed limitations</a:t>
            </a:r>
          </a:p>
          <a:p>
            <a:r>
              <a:rPr lang="en-US" dirty="0" smtClean="0"/>
              <a:t>In 2013, denied an appeal to retract 2008 study and issue warnings (added limitations to press release)</a:t>
            </a:r>
          </a:p>
          <a:p>
            <a:r>
              <a:rPr lang="en-US" dirty="0" smtClean="0"/>
              <a:t>In 2015, spokesperson indicates director believes small 2008 sample size did not support conclusions either way; no changes to </a:t>
            </a:r>
            <a:r>
              <a:rPr lang="en-US" dirty="0" err="1" smtClean="0"/>
              <a:t>CPSC</a:t>
            </a:r>
            <a:r>
              <a:rPr lang="en-US" dirty="0" smtClean="0"/>
              <a:t> website</a:t>
            </a:r>
          </a:p>
          <a:p>
            <a:r>
              <a:rPr lang="en-US" dirty="0" smtClean="0"/>
              <a:t>Due to funding issues, no plans to do reanalysis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Topics: Injuries/Heat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r>
              <a:rPr lang="en-US" dirty="0" smtClean="0"/>
              <a:t>Injuries</a:t>
            </a:r>
          </a:p>
          <a:p>
            <a:pPr lvl="1"/>
            <a:r>
              <a:rPr lang="en-US" dirty="0" smtClean="0"/>
              <a:t>Older studies note issues with abrasion/turf burn</a:t>
            </a:r>
          </a:p>
          <a:p>
            <a:pPr lvl="1"/>
            <a:r>
              <a:rPr lang="en-US" dirty="0" smtClean="0"/>
              <a:t>Epidemiology studies of newer surfaces (including systematic review) generally find either lower or comparable injury rates when compared to natural turf</a:t>
            </a:r>
          </a:p>
          <a:p>
            <a:r>
              <a:rPr lang="en-US" dirty="0" smtClean="0"/>
              <a:t>Heat</a:t>
            </a:r>
          </a:p>
          <a:p>
            <a:pPr lvl="1"/>
            <a:r>
              <a:rPr lang="en-US" dirty="0" smtClean="0"/>
              <a:t>Artificial fields exhibit higher temperatures than natural turf</a:t>
            </a:r>
          </a:p>
          <a:p>
            <a:pPr lvl="1"/>
            <a:r>
              <a:rPr lang="en-US" dirty="0" smtClean="0"/>
              <a:t>No epidemiology studies of heat stress were located</a:t>
            </a:r>
          </a:p>
          <a:p>
            <a:pPr lvl="1"/>
            <a:r>
              <a:rPr lang="en-US" dirty="0" smtClean="0"/>
              <a:t>Regulatory agencies generally recommend having water available or increasing breaks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Chemical levels found in </a:t>
            </a:r>
            <a:r>
              <a:rPr lang="en-US" dirty="0" err="1" smtClean="0"/>
              <a:t>FieldTurf</a:t>
            </a:r>
            <a:r>
              <a:rPr lang="en-US" dirty="0" smtClean="0"/>
              <a:t> </a:t>
            </a:r>
            <a:r>
              <a:rPr lang="en-US" dirty="0" err="1" smtClean="0"/>
              <a:t>SBR</a:t>
            </a:r>
            <a:r>
              <a:rPr lang="en-US" dirty="0" smtClean="0"/>
              <a:t> and </a:t>
            </a:r>
            <a:r>
              <a:rPr lang="en-US" dirty="0" err="1" smtClean="0"/>
              <a:t>GeoTurf</a:t>
            </a:r>
            <a:r>
              <a:rPr lang="en-US" dirty="0" smtClean="0"/>
              <a:t> infill do not present a risk to people playing on or using the fields with these products  </a:t>
            </a:r>
          </a:p>
          <a:p>
            <a:r>
              <a:rPr lang="en-US" dirty="0" smtClean="0"/>
              <a:t>Conclusions are consistent with those of multiple regulatory agencies that have evaluated the risk from </a:t>
            </a:r>
            <a:r>
              <a:rPr lang="en-US" dirty="0" err="1" smtClean="0"/>
              <a:t>SBR</a:t>
            </a:r>
            <a:endParaRPr lang="en-US" dirty="0" smtClean="0"/>
          </a:p>
          <a:p>
            <a:r>
              <a:rPr lang="en-US" dirty="0" smtClean="0"/>
              <a:t>There are limitations; however, the remarkable consistency of the available reviews is comforting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May 27, 2015</a:t>
            </a:r>
          </a:p>
          <a:p>
            <a:r>
              <a:rPr lang="en-US" dirty="0" smtClean="0"/>
              <a:t>Lynnwood, WA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Gradient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0"/>
          </p:nvPr>
        </p:nvSpPr>
        <p:spPr>
          <a:xfrm>
            <a:off x="424800" y="1028492"/>
            <a:ext cx="8294400" cy="17147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</a:rPr>
              <a:t>Gradient is known for our scientific specialties and abilities to communicate complex solutions to diverse stakeholders.  </a:t>
            </a:r>
          </a:p>
          <a:p>
            <a:pPr marL="0" indent="0" algn="just">
              <a:buNone/>
            </a:pPr>
            <a:endParaRPr lang="en-US" sz="25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US" sz="25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4" name="Product Liability"/>
          <p:cNvGrpSpPr/>
          <p:nvPr/>
        </p:nvGrpSpPr>
        <p:grpSpPr>
          <a:xfrm>
            <a:off x="304800" y="2438400"/>
            <a:ext cx="1371600" cy="2743200"/>
            <a:chOff x="838200" y="2057400"/>
            <a:chExt cx="1371600" cy="2743200"/>
          </a:xfrm>
        </p:grpSpPr>
        <p:sp>
          <p:nvSpPr>
            <p:cNvPr id="39" name="Rounded Rectangle 38"/>
            <p:cNvSpPr/>
            <p:nvPr/>
          </p:nvSpPr>
          <p:spPr>
            <a:xfrm>
              <a:off x="838200" y="3505200"/>
              <a:ext cx="1371600" cy="1295400"/>
            </a:xfrm>
            <a:prstGeom prst="roundRect">
              <a:avLst/>
            </a:prstGeom>
            <a:solidFill>
              <a:schemeClr val="accent4"/>
            </a:solidFill>
            <a:ln w="63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73930" indent="-259204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6815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451541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66268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073631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488357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903083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317809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0" name="Round Same Side Corner Rectangle 39"/>
            <p:cNvSpPr/>
            <p:nvPr/>
          </p:nvSpPr>
          <p:spPr>
            <a:xfrm>
              <a:off x="848024" y="2057400"/>
              <a:ext cx="1351952" cy="1693786"/>
            </a:xfrm>
            <a:prstGeom prst="round2SameRect">
              <a:avLst>
                <a:gd name="adj1" fmla="val 8000"/>
                <a:gd name="adj2" fmla="val 0"/>
              </a:avLst>
            </a:prstGeom>
            <a:blipFill rotWithShape="0">
              <a:blip r:embed="rId3" cstate="print"/>
              <a:stretch>
                <a:fillRect/>
              </a:stretch>
            </a:blipFill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838200" y="3733800"/>
              <a:ext cx="1371600" cy="10668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0" rIns="17780" bIns="0" numCol="1" spcCol="1270" anchor="ctr" anchorCtr="0">
              <a:noAutofit/>
            </a:bodyPr>
            <a:lstStyle>
              <a:defPPr>
                <a:defRPr lang="en-US"/>
              </a:defPPr>
              <a:lvl1pPr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73930" indent="-259204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6815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451541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66268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073631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488357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903083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317809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Product Liability, Stewardship </a:t>
              </a:r>
              <a:r>
                <a:rPr lang="en-US" sz="1400" b="1" kern="1200" spc="-50" dirty="0" smtClean="0"/>
                <a:t>and Registration</a:t>
              </a:r>
              <a:endParaRPr lang="en-US" sz="1400" kern="1200" dirty="0"/>
            </a:p>
          </p:txBody>
        </p:sp>
      </p:grpSp>
      <p:grpSp>
        <p:nvGrpSpPr>
          <p:cNvPr id="5" name="Group 51"/>
          <p:cNvGrpSpPr/>
          <p:nvPr/>
        </p:nvGrpSpPr>
        <p:grpSpPr>
          <a:xfrm>
            <a:off x="2133600" y="2438400"/>
            <a:ext cx="1371600" cy="2743200"/>
            <a:chOff x="3886200" y="952500"/>
            <a:chExt cx="1371600" cy="2743200"/>
          </a:xfrm>
        </p:grpSpPr>
        <p:sp>
          <p:nvSpPr>
            <p:cNvPr id="36" name="Rounded Rectangle 35"/>
            <p:cNvSpPr/>
            <p:nvPr/>
          </p:nvSpPr>
          <p:spPr>
            <a:xfrm>
              <a:off x="3886200" y="2400300"/>
              <a:ext cx="1371600" cy="1295400"/>
            </a:xfrm>
            <a:prstGeom prst="roundRect">
              <a:avLst/>
            </a:prstGeom>
            <a:solidFill>
              <a:schemeClr val="accent2"/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73930" indent="-259204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6815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451541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66268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073631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488357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903083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317809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7" name="Round Same Side Corner Rectangle 36"/>
            <p:cNvSpPr/>
            <p:nvPr/>
          </p:nvSpPr>
          <p:spPr>
            <a:xfrm>
              <a:off x="3896024" y="952500"/>
              <a:ext cx="1351952" cy="1693786"/>
            </a:xfrm>
            <a:prstGeom prst="round2SameRect">
              <a:avLst>
                <a:gd name="adj1" fmla="val 8000"/>
                <a:gd name="adj2" fmla="val 0"/>
              </a:avLst>
            </a:prstGeom>
            <a:blipFill>
              <a:blip r:embed="rId4" cstate="print"/>
              <a:stretch>
                <a:fillRect/>
              </a:stretch>
            </a:blipFill>
            <a:ln>
              <a:solidFill>
                <a:schemeClr val="accent2"/>
              </a:solidFill>
            </a:ln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3886200" y="2628900"/>
              <a:ext cx="1371600" cy="10668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0" rIns="17780" bIns="0" numCol="1" spcCol="1270" anchor="ctr" anchorCtr="0">
              <a:noAutofit/>
            </a:bodyPr>
            <a:lstStyle>
              <a:defPPr>
                <a:defRPr lang="en-US"/>
              </a:defPPr>
              <a:lvl1pPr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73930" indent="-259204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6815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451541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66268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073631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488357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903083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317809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400" b="1" dirty="0" smtClean="0"/>
                <a:t>Environmental Chemistry and Forensics</a:t>
              </a:r>
            </a:p>
          </p:txBody>
        </p:sp>
      </p:grpSp>
      <p:grpSp>
        <p:nvGrpSpPr>
          <p:cNvPr id="6" name="Toxicology, Epidemiology and Human Health Risk Assessment"/>
          <p:cNvGrpSpPr/>
          <p:nvPr/>
        </p:nvGrpSpPr>
        <p:grpSpPr>
          <a:xfrm>
            <a:off x="3962400" y="2438400"/>
            <a:ext cx="1371600" cy="2781300"/>
            <a:chOff x="838200" y="2057400"/>
            <a:chExt cx="1371600" cy="2781300"/>
          </a:xfrm>
          <a:solidFill>
            <a:schemeClr val="accent1">
              <a:lumMod val="50000"/>
            </a:schemeClr>
          </a:solidFill>
        </p:grpSpPr>
        <p:sp>
          <p:nvSpPr>
            <p:cNvPr id="33" name="Rounded Rectangle 32"/>
            <p:cNvSpPr/>
            <p:nvPr/>
          </p:nvSpPr>
          <p:spPr>
            <a:xfrm>
              <a:off x="838200" y="3505200"/>
              <a:ext cx="1371600" cy="1333500"/>
            </a:xfrm>
            <a:prstGeom prst="roundRect">
              <a:avLst/>
            </a:prstGeom>
            <a:grpFill/>
            <a:ln w="63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73930" indent="-259204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6815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451541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66268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073631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488357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903083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317809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" name="Round Same Side Corner Rectangle 33"/>
            <p:cNvSpPr/>
            <p:nvPr/>
          </p:nvSpPr>
          <p:spPr>
            <a:xfrm>
              <a:off x="848024" y="2057400"/>
              <a:ext cx="1351952" cy="1693786"/>
            </a:xfrm>
            <a:prstGeom prst="round2SameRect">
              <a:avLst>
                <a:gd name="adj1" fmla="val 8000"/>
                <a:gd name="adj2" fmla="val 0"/>
              </a:avLst>
            </a:prstGeom>
            <a:blipFill>
              <a:blip r:embed="rId5" cstate="print"/>
              <a:stretch>
                <a:fillRect/>
              </a:stretch>
            </a:blip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Rectangle 34"/>
            <p:cNvSpPr/>
            <p:nvPr/>
          </p:nvSpPr>
          <p:spPr>
            <a:xfrm>
              <a:off x="838200" y="3771900"/>
              <a:ext cx="1371600" cy="10668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0" rIns="17780" bIns="0" numCol="1" spcCol="1270" anchor="ctr" anchorCtr="0">
              <a:noAutofit/>
            </a:bodyPr>
            <a:lstStyle>
              <a:defPPr>
                <a:defRPr lang="en-US"/>
              </a:defPPr>
              <a:lvl1pPr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73930" indent="-259204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6815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451541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66268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073631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488357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903083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317809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400" b="1" dirty="0" smtClean="0"/>
                <a:t>Toxicology, Epidemiology and Human Health Risk Assessment</a:t>
              </a:r>
            </a:p>
          </p:txBody>
        </p:sp>
      </p:grpSp>
      <p:grpSp>
        <p:nvGrpSpPr>
          <p:cNvPr id="7" name="Contaminent Fate and Transport"/>
          <p:cNvGrpSpPr/>
          <p:nvPr/>
        </p:nvGrpSpPr>
        <p:grpSpPr>
          <a:xfrm>
            <a:off x="5791200" y="2438400"/>
            <a:ext cx="1371600" cy="2781300"/>
            <a:chOff x="838200" y="2057400"/>
            <a:chExt cx="1371600" cy="2781300"/>
          </a:xfrm>
          <a:solidFill>
            <a:schemeClr val="accent5"/>
          </a:solidFill>
        </p:grpSpPr>
        <p:sp>
          <p:nvSpPr>
            <p:cNvPr id="30" name="Rounded Rectangle 29"/>
            <p:cNvSpPr/>
            <p:nvPr/>
          </p:nvSpPr>
          <p:spPr>
            <a:xfrm>
              <a:off x="838200" y="3505200"/>
              <a:ext cx="1371600" cy="1333500"/>
            </a:xfrm>
            <a:prstGeom prst="roundRect">
              <a:avLst/>
            </a:prstGeom>
            <a:grpFill/>
            <a:ln w="63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73930" indent="-259204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6815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451541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66268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073631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488357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903083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317809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1" name="Round Same Side Corner Rectangle 30"/>
            <p:cNvSpPr/>
            <p:nvPr/>
          </p:nvSpPr>
          <p:spPr>
            <a:xfrm>
              <a:off x="848024" y="2057400"/>
              <a:ext cx="1351952" cy="1693786"/>
            </a:xfrm>
            <a:prstGeom prst="round2SameRect">
              <a:avLst>
                <a:gd name="adj1" fmla="val 8000"/>
                <a:gd name="adj2" fmla="val 0"/>
              </a:avLst>
            </a:prstGeom>
            <a:blipFill>
              <a:blip r:embed="rId6" cstate="print"/>
              <a:stretch>
                <a:fillRect/>
              </a:stretch>
            </a:blipFill>
            <a:ln>
              <a:solidFill>
                <a:schemeClr val="accent5"/>
              </a:solidFill>
            </a:ln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838200" y="3733800"/>
              <a:ext cx="1371600" cy="11049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0" rIns="17780" bIns="0" numCol="1" spcCol="1270" anchor="ctr" anchorCtr="0">
              <a:noAutofit/>
            </a:bodyPr>
            <a:lstStyle>
              <a:defPPr>
                <a:defRPr lang="en-US"/>
              </a:defPPr>
              <a:lvl1pPr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73930" indent="-259204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6815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451541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66268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073631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488357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903083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317809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400" b="1" dirty="0" smtClean="0"/>
                <a:t>Contaminant Fate and Transport</a:t>
              </a:r>
            </a:p>
          </p:txBody>
        </p:sp>
      </p:grpSp>
      <p:grpSp>
        <p:nvGrpSpPr>
          <p:cNvPr id="8" name="Ecological and Natural Resource Assessmenst"/>
          <p:cNvGrpSpPr/>
          <p:nvPr/>
        </p:nvGrpSpPr>
        <p:grpSpPr>
          <a:xfrm>
            <a:off x="7467600" y="2438400"/>
            <a:ext cx="1371600" cy="2781300"/>
            <a:chOff x="838200" y="2057400"/>
            <a:chExt cx="1371600" cy="2781300"/>
          </a:xfrm>
          <a:solidFill>
            <a:schemeClr val="accent3"/>
          </a:solidFill>
        </p:grpSpPr>
        <p:sp>
          <p:nvSpPr>
            <p:cNvPr id="23" name="Rounded Rectangle 22"/>
            <p:cNvSpPr/>
            <p:nvPr/>
          </p:nvSpPr>
          <p:spPr>
            <a:xfrm>
              <a:off x="838200" y="3505200"/>
              <a:ext cx="1371600" cy="1333500"/>
            </a:xfrm>
            <a:prstGeom prst="roundRect">
              <a:avLst/>
            </a:prstGeom>
            <a:grpFill/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73930" indent="-259204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6815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451541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66268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073631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488357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903083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317809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>
              <a:off x="848024" y="2057400"/>
              <a:ext cx="1351952" cy="1693786"/>
            </a:xfrm>
            <a:prstGeom prst="round2SameRect">
              <a:avLst>
                <a:gd name="adj1" fmla="val 8000"/>
                <a:gd name="adj2" fmla="val 0"/>
              </a:avLst>
            </a:prstGeom>
            <a:blipFill>
              <a:blip r:embed="rId7" cstate="print"/>
              <a:stretch>
                <a:fillRect/>
              </a:stretch>
            </a:blipFill>
            <a:ln>
              <a:solidFill>
                <a:schemeClr val="accent3"/>
              </a:solidFill>
            </a:ln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838200" y="3733800"/>
              <a:ext cx="1371600" cy="11049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0" rIns="17780" bIns="0" numCol="1" spcCol="1270" anchor="ctr" anchorCtr="0">
              <a:noAutofit/>
            </a:bodyPr>
            <a:lstStyle>
              <a:defPPr>
                <a:defRPr lang="en-US"/>
              </a:defPPr>
              <a:lvl1pPr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73930" indent="-259204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6815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451541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66268" indent="-207363" algn="l" defTabSz="41472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073631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488357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903083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317809" algn="l" defTabSz="829452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400" b="1" dirty="0" smtClean="0"/>
                <a:t>Ecological and Natural Resource Assessments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Previous Artificial Turf Experience</a:t>
            </a:r>
          </a:p>
          <a:p>
            <a:r>
              <a:rPr lang="en-US" dirty="0" smtClean="0"/>
              <a:t>Toxicology/Exposure/Risk Assessment Basics</a:t>
            </a:r>
          </a:p>
          <a:p>
            <a:r>
              <a:rPr lang="en-US" dirty="0" smtClean="0"/>
              <a:t>Artificial Turf Screening Risk Assessment</a:t>
            </a:r>
          </a:p>
          <a:p>
            <a:r>
              <a:rPr lang="en-US" dirty="0" smtClean="0"/>
              <a:t>Summary of Regulatory Conclusions</a:t>
            </a:r>
          </a:p>
          <a:p>
            <a:r>
              <a:rPr lang="en-US" dirty="0" smtClean="0"/>
              <a:t>Discussion/Questions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Dose - THE KEY CONCEPT in Toxicology</a:t>
            </a:r>
            <a:endParaRPr lang="en-US" dirty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idx="1"/>
          </p:nvPr>
        </p:nvSpPr>
        <p:spPr>
          <a:xfrm>
            <a:off x="3733800" y="1828800"/>
            <a:ext cx="5257800" cy="3505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b="1" dirty="0" smtClean="0"/>
              <a:t>“All things are poisonous, only the dose makes it non-poisonous.”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Dose alone determines toxicity</a:t>
            </a:r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r>
              <a:rPr lang="en-US" sz="2400" dirty="0" smtClean="0"/>
              <a:t>All chemicals—synthetic or natural—have the capacity to be toxic</a:t>
            </a:r>
          </a:p>
        </p:txBody>
      </p:sp>
      <p:pic>
        <p:nvPicPr>
          <p:cNvPr id="43013" name="Picture 5" descr="Paracelsus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600200"/>
            <a:ext cx="2751668" cy="39624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685800" y="5562600"/>
            <a:ext cx="3581400" cy="1066800"/>
          </a:xfrm>
          <a:prstGeom prst="rect">
            <a:avLst/>
          </a:prstGeom>
          <a:noFill/>
          <a:ln/>
        </p:spPr>
        <p:txBody>
          <a:bodyPr vert="horz" lIns="92075" tIns="46038" rIns="92075" bIns="46038" rtlCol="0" anchor="t" anchorCtr="0">
            <a:normAutofit/>
          </a:bodyPr>
          <a:lstStyle/>
          <a:p>
            <a:pPr marL="0" marR="0" lvl="0" indent="0" algn="l" defTabSz="8294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2C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Father of Modern Toxicology</a:t>
            </a:r>
            <a:b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2C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2C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2C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Paracelsus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2C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—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2C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1564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993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Dose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81534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/>
              <a:t>Determines Whether a Chemical Will Be Beneficial or Poisonous</a:t>
            </a:r>
            <a:endParaRPr lang="en-US" sz="3200" b="1" dirty="0"/>
          </a:p>
        </p:txBody>
      </p:sp>
      <p:pic>
        <p:nvPicPr>
          <p:cNvPr id="24582" name="Picture 6" descr="photo0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90800" y="4648200"/>
            <a:ext cx="2514600" cy="1678496"/>
          </a:xfrm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09600" y="23622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45000"/>
              </a:lnSpc>
              <a:buFontTx/>
              <a:buNone/>
              <a:tabLst>
                <a:tab pos="2176463" algn="l"/>
                <a:tab pos="5033963" algn="l"/>
              </a:tabLst>
            </a:pPr>
            <a:r>
              <a:rPr lang="en-US" sz="2400" b="1">
                <a:solidFill>
                  <a:schemeClr val="tx2"/>
                </a:solidFill>
              </a:rPr>
              <a:t> 	</a:t>
            </a:r>
            <a:r>
              <a:rPr lang="en-US" sz="2000" b="1">
                <a:solidFill>
                  <a:schemeClr val="tx2"/>
                </a:solidFill>
              </a:rPr>
              <a:t>Beneficial Dose	Toxic Dose</a:t>
            </a:r>
          </a:p>
          <a:p>
            <a:pPr>
              <a:lnSpc>
                <a:spcPct val="145000"/>
              </a:lnSpc>
              <a:buFontTx/>
              <a:buNone/>
              <a:tabLst>
                <a:tab pos="2176463" algn="l"/>
                <a:tab pos="5033963" algn="l"/>
              </a:tabLst>
            </a:pPr>
            <a:r>
              <a:rPr lang="en-US" sz="2000">
                <a:solidFill>
                  <a:schemeClr val="tx1"/>
                </a:solidFill>
              </a:rPr>
              <a:t>Aspirin	300 – 1,000 mg	1,000 – 30,000 mg</a:t>
            </a:r>
          </a:p>
          <a:p>
            <a:pPr>
              <a:lnSpc>
                <a:spcPct val="145000"/>
              </a:lnSpc>
              <a:buFontTx/>
              <a:buNone/>
              <a:tabLst>
                <a:tab pos="2176463" algn="l"/>
                <a:tab pos="5033963" algn="l"/>
              </a:tabLst>
            </a:pPr>
            <a:r>
              <a:rPr lang="en-US" sz="2000">
                <a:solidFill>
                  <a:schemeClr val="tx1"/>
                </a:solidFill>
              </a:rPr>
              <a:t>Vitamin A	5000 units/day	50,000 units/day</a:t>
            </a:r>
          </a:p>
          <a:p>
            <a:pPr>
              <a:lnSpc>
                <a:spcPct val="145000"/>
              </a:lnSpc>
              <a:buFontTx/>
              <a:buNone/>
              <a:tabLst>
                <a:tab pos="2176463" algn="l"/>
                <a:tab pos="5033963" algn="l"/>
              </a:tabLst>
            </a:pPr>
            <a:r>
              <a:rPr lang="en-US" sz="2000">
                <a:solidFill>
                  <a:schemeClr val="tx1"/>
                </a:solidFill>
              </a:rPr>
              <a:t>Oxygen	20% (Air)	50 – 80% (Air)</a:t>
            </a:r>
          </a:p>
        </p:txBody>
      </p:sp>
      <p:pic>
        <p:nvPicPr>
          <p:cNvPr id="24593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648200"/>
            <a:ext cx="2452688" cy="16351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Exposure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In order for a chemical to produce a biological effect, it must first reach a target individual</a:t>
            </a:r>
          </a:p>
          <a:p>
            <a:r>
              <a:rPr lang="en-US" dirty="0" smtClean="0"/>
              <a:t>Then the chemical must reach a target site within the body (bioavailability)</a:t>
            </a:r>
          </a:p>
          <a:p>
            <a:r>
              <a:rPr lang="en-US" dirty="0" smtClean="0"/>
              <a:t>Toxicity is a function of the effective </a:t>
            </a:r>
            <a:r>
              <a:rPr lang="en-US" b="1" dirty="0" smtClean="0"/>
              <a:t>dose (how much) </a:t>
            </a:r>
            <a:r>
              <a:rPr lang="en-US" dirty="0" smtClean="0"/>
              <a:t>of a chemical </a:t>
            </a:r>
            <a:r>
              <a:rPr lang="en-US" b="1" dirty="0" smtClean="0"/>
              <a:t>at</a:t>
            </a:r>
            <a:r>
              <a:rPr lang="en-US" dirty="0" smtClean="0"/>
              <a:t> its target site, integrated over </a:t>
            </a:r>
            <a:r>
              <a:rPr lang="en-US" b="1" dirty="0" smtClean="0"/>
              <a:t>time (how long).</a:t>
            </a:r>
          </a:p>
          <a:p>
            <a:r>
              <a:rPr lang="en-US" dirty="0" smtClean="0"/>
              <a:t>Individual factors such as body weight will influence the dose at the target site</a:t>
            </a:r>
            <a:endParaRPr lang="en-US" dirty="0"/>
          </a:p>
        </p:txBody>
      </p:sp>
      <p:pic>
        <p:nvPicPr>
          <p:cNvPr id="38921" name="Picture 9" descr="002306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3578" y="4997451"/>
            <a:ext cx="1534060" cy="12509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8922" name="Text Box 10" descr="Newsprint"/>
          <p:cNvSpPr txBox="1">
            <a:spLocks noChangeArrowheads="1"/>
          </p:cNvSpPr>
          <p:nvPr/>
        </p:nvSpPr>
        <p:spPr bwMode="auto">
          <a:xfrm>
            <a:off x="3011488" y="5219700"/>
            <a:ext cx="590550" cy="8239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22263" indent="-322263" algn="ctr" defTabSz="858838" eaLnBrk="0" hangingPunct="0">
              <a:buFontTx/>
              <a:buNone/>
            </a:pPr>
            <a:r>
              <a:rPr lang="en-US" sz="4800" b="1">
                <a:solidFill>
                  <a:schemeClr val="tx1"/>
                </a:solidFill>
              </a:rPr>
              <a:t>X</a:t>
            </a:r>
          </a:p>
        </p:txBody>
      </p:sp>
      <p:pic>
        <p:nvPicPr>
          <p:cNvPr id="38923" name="Picture 11" descr="12"/>
          <p:cNvPicPr>
            <a:picLocks noChangeAspect="1" noChangeArrowheads="1"/>
          </p:cNvPicPr>
          <p:nvPr/>
        </p:nvPicPr>
        <p:blipFill>
          <a:blip r:embed="rId4" cstate="print">
            <a:lum bright="12000" contrast="18000"/>
          </a:blip>
          <a:srcRect/>
          <a:stretch>
            <a:fillRect/>
          </a:stretch>
        </p:blipFill>
        <p:spPr bwMode="auto">
          <a:xfrm>
            <a:off x="3929063" y="4922838"/>
            <a:ext cx="1176337" cy="1323379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8924" name="Picture 12" descr="sw-auto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61138" y="4845050"/>
            <a:ext cx="1363662" cy="152817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8925" name="Text Box 13" descr="Newsprint"/>
          <p:cNvSpPr txBox="1">
            <a:spLocks noChangeArrowheads="1"/>
          </p:cNvSpPr>
          <p:nvPr/>
        </p:nvSpPr>
        <p:spPr bwMode="auto">
          <a:xfrm>
            <a:off x="5697538" y="5219700"/>
            <a:ext cx="539750" cy="8239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22263" indent="-322263" algn="ctr" defTabSz="858838" eaLnBrk="0" hangingPunct="0">
              <a:buFontTx/>
              <a:buNone/>
            </a:pPr>
            <a:r>
              <a:rPr lang="en-US" sz="4800" b="1">
                <a:solidFill>
                  <a:schemeClr val="tx1"/>
                </a:solidFill>
              </a:rPr>
              <a:t>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0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Exposure</a:t>
            </a:r>
            <a:endParaRPr lang="en-US"/>
          </a:p>
        </p:txBody>
      </p:sp>
      <p:sp>
        <p:nvSpPr>
          <p:cNvPr id="39951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5791200" cy="50593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Route</a:t>
            </a:r>
            <a:r>
              <a:rPr lang="en-US" dirty="0" smtClean="0"/>
              <a:t> of Exposure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route</a:t>
            </a:r>
            <a:r>
              <a:rPr lang="en-US" dirty="0" smtClean="0"/>
              <a:t> (site) of exposure is an important determinant of the ultimate </a:t>
            </a:r>
            <a:r>
              <a:rPr lang="en-US" b="1" dirty="0" smtClean="0"/>
              <a:t>dose</a:t>
            </a:r>
            <a:r>
              <a:rPr lang="en-US" dirty="0" smtClean="0"/>
              <a:t>—different routes may result in different rates of absorption.</a:t>
            </a:r>
          </a:p>
          <a:p>
            <a:pPr lvl="1"/>
            <a:r>
              <a:rPr lang="en-US" dirty="0" smtClean="0"/>
              <a:t>Dermal (skin)</a:t>
            </a:r>
          </a:p>
          <a:p>
            <a:pPr lvl="1"/>
            <a:r>
              <a:rPr lang="en-US" dirty="0" smtClean="0"/>
              <a:t>Inhalation (lung)</a:t>
            </a:r>
          </a:p>
          <a:p>
            <a:pPr lvl="1"/>
            <a:r>
              <a:rPr lang="en-US" dirty="0" smtClean="0"/>
              <a:t>Oral ingestion (Gastrointestinal)</a:t>
            </a:r>
          </a:p>
          <a:p>
            <a:pPr lvl="1"/>
            <a:r>
              <a:rPr lang="en-US" dirty="0" smtClean="0"/>
              <a:t>Injection</a:t>
            </a:r>
          </a:p>
          <a:p>
            <a:r>
              <a:rPr lang="en-US" dirty="0" smtClean="0"/>
              <a:t>The route of exposure may be important if there are tissue-specific toxic responses.</a:t>
            </a:r>
          </a:p>
          <a:p>
            <a:r>
              <a:rPr lang="en-US" dirty="0" smtClean="0"/>
              <a:t>Toxic effects may be local or systemic</a:t>
            </a:r>
          </a:p>
          <a:p>
            <a:pPr lvl="1"/>
            <a:endParaRPr lang="en-US" dirty="0"/>
          </a:p>
        </p:txBody>
      </p:sp>
      <p:pic>
        <p:nvPicPr>
          <p:cNvPr id="39945" name="Picture 9" descr="dermal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0" y="457199"/>
            <a:ext cx="1600200" cy="2000250"/>
          </a:xfrm>
          <a:noFill/>
          <a:ln w="6350">
            <a:solidFill>
              <a:schemeClr val="tx1"/>
            </a:solidFill>
          </a:ln>
        </p:spPr>
      </p:pic>
      <p:pic>
        <p:nvPicPr>
          <p:cNvPr id="39947" name="Picture 11" descr="inhale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858000" y="2590799"/>
            <a:ext cx="1600200" cy="1905000"/>
          </a:xfrm>
          <a:noFill/>
          <a:ln w="6350">
            <a:solidFill>
              <a:schemeClr val="tx1"/>
            </a:solidFill>
          </a:ln>
        </p:spPr>
      </p:pic>
      <p:pic>
        <p:nvPicPr>
          <p:cNvPr id="39946" name="Picture 10" descr="ingest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4572000"/>
            <a:ext cx="1600200" cy="19812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Screening Risk Assessments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Compare media (e.g., product chemistry, air samples, etc.) concentrations to toxicity screening levels</a:t>
            </a:r>
          </a:p>
          <a:p>
            <a:r>
              <a:rPr lang="en-US" dirty="0" smtClean="0"/>
              <a:t>Screening levels designed to be conservative (health protective, even for sensitive populations)</a:t>
            </a:r>
          </a:p>
          <a:p>
            <a:pPr lvl="1"/>
            <a:r>
              <a:rPr lang="en-US" dirty="0" smtClean="0"/>
              <a:t>Soil screening levels</a:t>
            </a:r>
          </a:p>
          <a:p>
            <a:pPr lvl="2"/>
            <a:r>
              <a:rPr lang="en-US" dirty="0" smtClean="0"/>
              <a:t>Assume exposure 365 days/yr</a:t>
            </a:r>
          </a:p>
          <a:p>
            <a:pPr lvl="2"/>
            <a:r>
              <a:rPr lang="en-US" dirty="0" smtClean="0"/>
              <a:t>Assume ingestion of ~ 2 teaspoons each day</a:t>
            </a:r>
          </a:p>
          <a:p>
            <a:pPr lvl="2"/>
            <a:r>
              <a:rPr lang="en-US" dirty="0" smtClean="0"/>
              <a:t>Also incorporate inhalation of soil dust and dermal contact</a:t>
            </a:r>
          </a:p>
          <a:p>
            <a:pPr lvl="2"/>
            <a:r>
              <a:rPr lang="en-US" dirty="0" smtClean="0"/>
              <a:t>Assume 100% bioavailability</a:t>
            </a:r>
          </a:p>
          <a:p>
            <a:pPr lvl="1"/>
            <a:r>
              <a:rPr lang="en-US" dirty="0" smtClean="0"/>
              <a:t>Calculated using data from </a:t>
            </a:r>
            <a:r>
              <a:rPr lang="en-US" dirty="0" err="1" smtClean="0"/>
              <a:t>tox</a:t>
            </a:r>
            <a:r>
              <a:rPr lang="en-US" dirty="0" smtClean="0"/>
              <a:t> studies adjusted for uncertainty</a:t>
            </a:r>
          </a:p>
          <a:p>
            <a:r>
              <a:rPr lang="en-US" dirty="0" smtClean="0"/>
              <a:t>Set at “de </a:t>
            </a:r>
            <a:r>
              <a:rPr lang="en-US" dirty="0" err="1" smtClean="0"/>
              <a:t>minimus</a:t>
            </a:r>
            <a:r>
              <a:rPr lang="en-US" dirty="0" smtClean="0"/>
              <a:t>” levels (1 in a million risk, HQ = 0.1)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Artificial Turf Screening Risk Assessment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1430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Evaluate the literature for analytical data on chemicals in artificial turf products</a:t>
            </a:r>
          </a:p>
          <a:p>
            <a:r>
              <a:rPr lang="en-US" dirty="0" smtClean="0"/>
              <a:t>Use those data to evaluate possible exposure for people using the surface (dermal, ingestion, inhalation)</a:t>
            </a:r>
          </a:p>
          <a:p>
            <a:r>
              <a:rPr lang="en-US" dirty="0" smtClean="0"/>
              <a:t>Compare those exposure data to toxicity screening levels developed by US EPA</a:t>
            </a:r>
          </a:p>
          <a:p>
            <a:pPr lvl="1"/>
            <a:r>
              <a:rPr lang="en-US" dirty="0" smtClean="0"/>
              <a:t>Air concentrations to inhalation screening values</a:t>
            </a:r>
          </a:p>
          <a:p>
            <a:pPr lvl="1"/>
            <a:r>
              <a:rPr lang="en-US" dirty="0" smtClean="0"/>
              <a:t>Product composition concentrations to soil screening values</a:t>
            </a:r>
          </a:p>
          <a:p>
            <a:pPr lvl="1"/>
            <a:r>
              <a:rPr lang="en-US" dirty="0" smtClean="0"/>
              <a:t>Leaching concentrations to regulatory standards </a:t>
            </a:r>
          </a:p>
          <a:p>
            <a:r>
              <a:rPr lang="en-US" dirty="0" smtClean="0"/>
              <a:t>State of the Science evaluation of literature and regulatory evaluations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New Logo with Orange">
      <a:dk1>
        <a:sysClr val="windowText" lastClr="000000"/>
      </a:dk1>
      <a:lt1>
        <a:srgbClr val="FFFFFF"/>
      </a:lt1>
      <a:dk2>
        <a:srgbClr val="0072CE"/>
      </a:dk2>
      <a:lt2>
        <a:srgbClr val="EEECE1"/>
      </a:lt2>
      <a:accent1>
        <a:srgbClr val="5BC2E7"/>
      </a:accent1>
      <a:accent2>
        <a:srgbClr val="0072CE"/>
      </a:accent2>
      <a:accent3>
        <a:srgbClr val="6CC24A"/>
      </a:accent3>
      <a:accent4>
        <a:srgbClr val="AD96DC"/>
      </a:accent4>
      <a:accent5>
        <a:srgbClr val="00BFB3"/>
      </a:accent5>
      <a:accent6>
        <a:srgbClr val="FFC000"/>
      </a:accent6>
      <a:hlink>
        <a:srgbClr val="0072CE"/>
      </a:hlink>
      <a:folHlink>
        <a:srgbClr val="0072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baseline="0" dirty="0" smtClean="0">
            <a:latin typeface="+mj-lt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resentation1" id="{0D1C51A8-A45A-4A41-8B80-DF352BE60D95}" vid="{DF06096C-1D5D-4C41-B0E9-1AD0C6887BB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AF3004B-9108-4C4B-8CE9-64F411650F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1411</TotalTime>
  <Words>1296</Words>
  <Application>Microsoft Office PowerPoint</Application>
  <PresentationFormat>Letter Paper (8.5x11 in)</PresentationFormat>
  <Paragraphs>355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</vt:lpstr>
      <vt:lpstr>Risks from Chemicals in Artificial Turf: State of the Science</vt:lpstr>
      <vt:lpstr>Gradient Overview</vt:lpstr>
      <vt:lpstr>Outline</vt:lpstr>
      <vt:lpstr> Dose - THE KEY CONCEPT in Toxicology</vt:lpstr>
      <vt:lpstr>Dose</vt:lpstr>
      <vt:lpstr>Exposure</vt:lpstr>
      <vt:lpstr>Exposure</vt:lpstr>
      <vt:lpstr>Screening Risk Assessments</vt:lpstr>
      <vt:lpstr>Artificial Turf Screening Risk Assessment</vt:lpstr>
      <vt:lpstr>Show Excel Table</vt:lpstr>
      <vt:lpstr>Soil Screening Comparison</vt:lpstr>
      <vt:lpstr>Leaching Guidelines Comparison</vt:lpstr>
      <vt:lpstr>Screening Risk Conclusions</vt:lpstr>
      <vt:lpstr>Regulatory/Public Health Organization Documents</vt:lpstr>
      <vt:lpstr>What does CPSC Say?</vt:lpstr>
      <vt:lpstr>Other Topics: Injuries/Heat</vt:lpstr>
      <vt:lpstr>Summary</vt:lpstr>
      <vt:lpstr>Questions?</vt:lpstr>
    </vt:vector>
  </TitlesOfParts>
  <Company>Gradient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where the Title of the Presentation Goes</dc:title>
  <dc:creator>mpeterson</dc:creator>
  <cp:lastModifiedBy>mpeterson</cp:lastModifiedBy>
  <cp:revision>130</cp:revision>
  <cp:lastPrinted>1601-01-01T00:00:00Z</cp:lastPrinted>
  <dcterms:created xsi:type="dcterms:W3CDTF">2015-05-20T14:33:23Z</dcterms:created>
  <dcterms:modified xsi:type="dcterms:W3CDTF">2015-05-27T12:53:18Z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TC018754769991</vt:lpwstr>
  </property>
</Properties>
</file>